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54"/>
  </p:notesMasterIdLst>
  <p:handoutMasterIdLst>
    <p:handoutMasterId r:id="rId55"/>
  </p:handoutMasterIdLst>
  <p:sldIdLst>
    <p:sldId id="274" r:id="rId3"/>
    <p:sldId id="276" r:id="rId4"/>
    <p:sldId id="488" r:id="rId5"/>
    <p:sldId id="489" r:id="rId6"/>
    <p:sldId id="490" r:id="rId7"/>
    <p:sldId id="491" r:id="rId8"/>
    <p:sldId id="492" r:id="rId9"/>
    <p:sldId id="421" r:id="rId10"/>
    <p:sldId id="493" r:id="rId11"/>
    <p:sldId id="435" r:id="rId12"/>
    <p:sldId id="422" r:id="rId13"/>
    <p:sldId id="405" r:id="rId14"/>
    <p:sldId id="430" r:id="rId15"/>
    <p:sldId id="431" r:id="rId16"/>
    <p:sldId id="432" r:id="rId17"/>
    <p:sldId id="406" r:id="rId18"/>
    <p:sldId id="434" r:id="rId19"/>
    <p:sldId id="456" r:id="rId20"/>
    <p:sldId id="438" r:id="rId21"/>
    <p:sldId id="447" r:id="rId22"/>
    <p:sldId id="446" r:id="rId23"/>
    <p:sldId id="409" r:id="rId24"/>
    <p:sldId id="410" r:id="rId25"/>
    <p:sldId id="467" r:id="rId26"/>
    <p:sldId id="455" r:id="rId27"/>
    <p:sldId id="468" r:id="rId28"/>
    <p:sldId id="441" r:id="rId29"/>
    <p:sldId id="412" r:id="rId30"/>
    <p:sldId id="464" r:id="rId31"/>
    <p:sldId id="469" r:id="rId32"/>
    <p:sldId id="470" r:id="rId33"/>
    <p:sldId id="471" r:id="rId34"/>
    <p:sldId id="472" r:id="rId35"/>
    <p:sldId id="473" r:id="rId36"/>
    <p:sldId id="474" r:id="rId37"/>
    <p:sldId id="475" r:id="rId38"/>
    <p:sldId id="476" r:id="rId39"/>
    <p:sldId id="477" r:id="rId40"/>
    <p:sldId id="478" r:id="rId41"/>
    <p:sldId id="479" r:id="rId42"/>
    <p:sldId id="480" r:id="rId43"/>
    <p:sldId id="481" r:id="rId44"/>
    <p:sldId id="482" r:id="rId45"/>
    <p:sldId id="483" r:id="rId46"/>
    <p:sldId id="484" r:id="rId47"/>
    <p:sldId id="485" r:id="rId48"/>
    <p:sldId id="486" r:id="rId49"/>
    <p:sldId id="487" r:id="rId50"/>
    <p:sldId id="349" r:id="rId51"/>
    <p:sldId id="398" r:id="rId52"/>
    <p:sldId id="399" r:id="rId5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</p14:sldIdLst>
        </p14:section>
        <p14:section name="Zero-Knowledge Proofs" id="{C96ECFF7-8E91-41CC-B6A4-22661F0BF145}">
          <p14:sldIdLst>
            <p14:sldId id="488"/>
            <p14:sldId id="489"/>
            <p14:sldId id="490"/>
            <p14:sldId id="491"/>
            <p14:sldId id="492"/>
          </p14:sldIdLst>
        </p14:section>
        <p14:section name="Privacy Coins" id="{BC4A3995-4CED-4320-A673-95328C9C809D}">
          <p14:sldIdLst>
            <p14:sldId id="421"/>
            <p14:sldId id="493"/>
            <p14:sldId id="435"/>
            <p14:sldId id="422"/>
            <p14:sldId id="405"/>
            <p14:sldId id="430"/>
            <p14:sldId id="431"/>
            <p14:sldId id="432"/>
            <p14:sldId id="406"/>
            <p14:sldId id="434"/>
            <p14:sldId id="456"/>
            <p14:sldId id="438"/>
            <p14:sldId id="447"/>
            <p14:sldId id="446"/>
            <p14:sldId id="409"/>
            <p14:sldId id="410"/>
            <p14:sldId id="467"/>
            <p14:sldId id="455"/>
            <p14:sldId id="468"/>
            <p14:sldId id="441"/>
            <p14:sldId id="412"/>
            <p14:sldId id="464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</p14:sldIdLst>
        </p14:section>
        <p14:section name="Conclusion" id="{10E03AB1-9AA8-4E86-9A64-D741901E50A2}">
          <p14:sldIdLst>
            <p14:sldId id="349"/>
            <p14:sldId id="398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8A0E"/>
    <a:srgbClr val="F29B60"/>
    <a:srgbClr val="FFF0D9"/>
    <a:srgbClr val="FFA72A"/>
    <a:srgbClr val="F0F5FA"/>
    <a:srgbClr val="1A8AFA"/>
    <a:srgbClr val="0097CC"/>
    <a:srgbClr val="FDFFFF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53" autoAdjust="0"/>
    <p:restoredTop sz="94533" autoAdjust="0"/>
  </p:normalViewPr>
  <p:slideViewPr>
    <p:cSldViewPr>
      <p:cViewPr varScale="1">
        <p:scale>
          <a:sx n="83" d="100"/>
          <a:sy n="83" d="100"/>
        </p:scale>
        <p:origin x="389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07-Feb-18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07-Feb-18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312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07-Feb-18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" name="Picture 2" descr="Academy">
            <a:extLst>
              <a:ext uri="{FF2B5EF4-FFF2-40B4-BE49-F238E27FC236}">
                <a16:creationId xmlns:a16="http://schemas.microsoft.com/office/drawing/2014/main" id="{409CBDA6-FF07-4126-AB0C-3FBB19DE07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612" y="408708"/>
            <a:ext cx="1943099" cy="39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2" descr="Academy">
            <a:extLst>
              <a:ext uri="{FF2B5EF4-FFF2-40B4-BE49-F238E27FC236}">
                <a16:creationId xmlns:a16="http://schemas.microsoft.com/office/drawing/2014/main" id="{8C13E39C-EDDF-4E0A-B6E2-17704F2A41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304800"/>
            <a:ext cx="2838500" cy="58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58301">
            <a:off x="940577" y="3503318"/>
            <a:ext cx="5494586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8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8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026" name="Picture 2" descr="Academy">
            <a:extLst>
              <a:ext uri="{FF2B5EF4-FFF2-40B4-BE49-F238E27FC236}">
                <a16:creationId xmlns:a16="http://schemas.microsoft.com/office/drawing/2014/main" id="{F6FA964B-A5A1-4D8A-9B76-3C41FD5D40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612" y="408708"/>
            <a:ext cx="1943099" cy="39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07-Feb-18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kingsland.academy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explorer.zcha.in/transactions/d470b7c0a63535715ab91d7d46f9b7f739ab6bc4bacefae717e7264c539e2545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xplorer.zcha.in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sh.org/network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esstab.pw/phpexplorer/PIVX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moneroblocks.info/stat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ing_signature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xmr.llcoins.net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monerohash.com/nodes-distribution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monerohash.com/explorer/tx/119fee2b667eb809310749e6df78314b00da418966e701784805df1ad140f875/1" TargetMode="Externa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ingsland.academy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getmonero.org/" TargetMode="External"/><Relationship Id="rId3" Type="http://schemas.openxmlformats.org/officeDocument/2006/relationships/hyperlink" Target="https://z.cash/technology/" TargetMode="External"/><Relationship Id="rId7" Type="http://schemas.openxmlformats.org/officeDocument/2006/relationships/hyperlink" Target="https://coincentral.com/privacy-coins-what-are-they-how-do-they-work-and-why-are-they-needed/" TargetMode="External"/><Relationship Id="rId2" Type="http://schemas.openxmlformats.org/officeDocument/2006/relationships/hyperlink" Target="https://z.cash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shpay.atlassian.net/wiki/spaces/DOC/pages/1146943/Masternodes" TargetMode="External"/><Relationship Id="rId5" Type="http://schemas.openxmlformats.org/officeDocument/2006/relationships/hyperlink" Target="https://dashpay.atlassian.net/wiki/spaces/DOC/pages/29360130/Introducing+Dash" TargetMode="External"/><Relationship Id="rId10" Type="http://schemas.openxmlformats.org/officeDocument/2006/relationships/hyperlink" Target="https://wiki.bytecoin.org/wiki/Main_Page" TargetMode="External"/><Relationship Id="rId4" Type="http://schemas.openxmlformats.org/officeDocument/2006/relationships/hyperlink" Target="https://z.cash/blog/anatomy-of-zcash.html" TargetMode="External"/><Relationship Id="rId9" Type="http://schemas.openxmlformats.org/officeDocument/2006/relationships/hyperlink" Target="https://cryptonote.org/inside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z.cash/technology/zksnarks.html" TargetMode="External"/><Relationship Id="rId2" Type="http://schemas.openxmlformats.org/officeDocument/2006/relationships/hyperlink" Target="http://www.lsv.fr/Software/spore/schnorr.pdf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mblewimble/grin/blob/master/doc/intro.md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370012" y="524307"/>
            <a:ext cx="10120099" cy="1342138"/>
          </a:xfrm>
        </p:spPr>
        <p:txBody>
          <a:bodyPr>
            <a:normAutofit/>
          </a:bodyPr>
          <a:lstStyle/>
          <a:p>
            <a:r>
              <a:rPr lang="en-US" dirty="0"/>
              <a:t>Privacy Coins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598612" y="1905000"/>
            <a:ext cx="9891499" cy="1311301"/>
          </a:xfrm>
        </p:spPr>
        <p:txBody>
          <a:bodyPr>
            <a:normAutofit/>
          </a:bodyPr>
          <a:lstStyle/>
          <a:p>
            <a:r>
              <a:rPr lang="en-US" dirty="0"/>
              <a:t>Zcash, Hush, Dash, PIVX, </a:t>
            </a:r>
            <a:br>
              <a:rPr lang="en-US" dirty="0"/>
            </a:br>
            <a:r>
              <a:rPr lang="en-US" dirty="0"/>
              <a:t>Monero, Verge, Bytecoin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48927" y="5596786"/>
            <a:ext cx="3187613" cy="36355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Academy School of Blockchain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48927" y="5956421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http://kingsland.academy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0A760C3-DE2A-4C15-91F2-26B569F04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4955" y="4267200"/>
            <a:ext cx="3187613" cy="525135"/>
          </a:xfrm>
        </p:spPr>
        <p:txBody>
          <a:bodyPr/>
          <a:lstStyle/>
          <a:p>
            <a:r>
              <a:rPr lang="en-US" dirty="0"/>
              <a:t>Sevgin Mustafov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ADBE6D8-EC94-4623-97B8-FEBE125B1E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4955" y="4739055"/>
            <a:ext cx="4230255" cy="800916"/>
          </a:xfrm>
        </p:spPr>
        <p:txBody>
          <a:bodyPr/>
          <a:lstStyle/>
          <a:p>
            <a:r>
              <a:rPr lang="en-US" dirty="0"/>
              <a:t>Blockchain Developer &amp; </a:t>
            </a:r>
            <a:br>
              <a:rPr lang="en-US" dirty="0"/>
            </a:br>
            <a:r>
              <a:rPr lang="en-US" dirty="0"/>
              <a:t>Course Developer</a:t>
            </a:r>
          </a:p>
        </p:txBody>
      </p:sp>
      <p:pic>
        <p:nvPicPr>
          <p:cNvPr id="9" name="Picture 2" descr="Academy">
            <a:extLst>
              <a:ext uri="{FF2B5EF4-FFF2-40B4-BE49-F238E27FC236}">
                <a16:creationId xmlns:a16="http://schemas.microsoft.com/office/drawing/2014/main" id="{891F7FDE-2EC2-4C96-A35A-C4683B8E4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55" y="3276600"/>
            <a:ext cx="3187613" cy="65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Резултат с изображение за blockchain">
            <a:extLst>
              <a:ext uri="{FF2B5EF4-FFF2-40B4-BE49-F238E27FC236}">
                <a16:creationId xmlns:a16="http://schemas.microsoft.com/office/drawing/2014/main" id="{21005A6D-506B-4EDE-A8A6-4FA042CD034C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531" y="3329932"/>
            <a:ext cx="7108984" cy="3110124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5105400"/>
            <a:ext cx="10815551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Zcash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0812" y="5867400"/>
            <a:ext cx="11887200" cy="719034"/>
          </a:xfrm>
        </p:spPr>
        <p:txBody>
          <a:bodyPr/>
          <a:lstStyle/>
          <a:p>
            <a:r>
              <a:rPr lang="en-US" dirty="0"/>
              <a:t>How Zcash Works? </a:t>
            </a:r>
          </a:p>
        </p:txBody>
      </p:sp>
      <p:pic>
        <p:nvPicPr>
          <p:cNvPr id="5" name="Picture 2" descr="C:\Users\pc1\Desktop\Zcas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5012" y="1295400"/>
            <a:ext cx="5594006" cy="3581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847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Open</a:t>
            </a:r>
            <a:r>
              <a:rPr lang="bg-BG" dirty="0"/>
              <a:t>, </a:t>
            </a:r>
            <a:r>
              <a:rPr lang="en-US" dirty="0"/>
              <a:t>permissionless blockchain</a:t>
            </a:r>
          </a:p>
          <a:p>
            <a:r>
              <a:rPr lang="en-US" dirty="0"/>
              <a:t>Strong privacy protections</a:t>
            </a:r>
          </a:p>
          <a:p>
            <a:r>
              <a:rPr lang="en-US" dirty="0"/>
              <a:t>Proof of work hash algorithm: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Equihash</a:t>
            </a:r>
            <a:r>
              <a:rPr lang="en-US" dirty="0"/>
              <a:t> </a:t>
            </a:r>
          </a:p>
          <a:p>
            <a:r>
              <a:rPr lang="en-US" dirty="0"/>
              <a:t>Zero-knowledge cryptography</a:t>
            </a:r>
          </a:p>
          <a:p>
            <a:r>
              <a:rPr lang="en-US" dirty="0"/>
              <a:t>Selective transparency of transactions</a:t>
            </a:r>
          </a:p>
          <a:p>
            <a:r>
              <a:rPr lang="en-US" dirty="0"/>
              <a:t>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Shielded</a:t>
            </a:r>
            <a:r>
              <a:rPr lang="en-US" dirty="0"/>
              <a:t>" transactions hide </a:t>
            </a:r>
          </a:p>
          <a:p>
            <a:pPr lvl="1"/>
            <a:r>
              <a:rPr lang="en-US" dirty="0"/>
              <a:t>Sender + Recipient + Value (see an </a:t>
            </a:r>
            <a:r>
              <a:rPr lang="en-US" dirty="0">
                <a:hlinkClick r:id="rId2"/>
              </a:rPr>
              <a:t>example at </a:t>
            </a:r>
            <a:r>
              <a:rPr lang="en-US" noProof="1">
                <a:hlinkClick r:id="rId2"/>
              </a:rPr>
              <a:t>Zchain</a:t>
            </a:r>
            <a:r>
              <a:rPr lang="en-US" dirty="0">
                <a:hlinkClick r:id="rId2"/>
              </a:rPr>
              <a:t> Explorer</a:t>
            </a:r>
            <a:r>
              <a:rPr lang="en-US" dirty="0"/>
              <a:t>)</a:t>
            </a:r>
          </a:p>
          <a:p>
            <a:r>
              <a:rPr lang="en-US" dirty="0"/>
              <a:t>All transactions published on a public blockchain</a:t>
            </a:r>
          </a:p>
          <a:p>
            <a:r>
              <a:rPr lang="en-US" dirty="0"/>
              <a:t>If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Bitcoin</a:t>
            </a:r>
            <a:r>
              <a:rPr lang="en-US" dirty="0"/>
              <a:t> is like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US" dirty="0"/>
              <a:t> for money,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Zcash</a:t>
            </a:r>
            <a:r>
              <a:rPr lang="en-US" dirty="0"/>
              <a:t> is like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https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Zcash</a:t>
            </a:r>
          </a:p>
        </p:txBody>
      </p:sp>
      <p:pic>
        <p:nvPicPr>
          <p:cNvPr id="1026" name="Picture 2" descr="C:\Users\pc1\Desktop\Zcas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77753" y="1295400"/>
            <a:ext cx="4303059" cy="304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Zcash</a:t>
            </a:r>
            <a:r>
              <a:rPr lang="en-US" dirty="0"/>
              <a:t> encrypts the contents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shielded transactions</a:t>
            </a:r>
          </a:p>
          <a:p>
            <a:r>
              <a:rPr lang="en-US" dirty="0"/>
              <a:t>Payment information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encrypted</a:t>
            </a:r>
          </a:p>
          <a:p>
            <a:r>
              <a:rPr lang="en-US" dirty="0"/>
              <a:t>Novel cryptographic method is used to verify their validity</a:t>
            </a:r>
          </a:p>
          <a:p>
            <a:r>
              <a:rPr lang="en-US" dirty="0"/>
              <a:t>Transaction metadata is encrypted</a:t>
            </a:r>
          </a:p>
          <a:p>
            <a:r>
              <a:rPr lang="en-US" dirty="0"/>
              <a:t>Uses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zk-SNARK</a:t>
            </a:r>
            <a:r>
              <a:rPr lang="en-US" dirty="0"/>
              <a:t> to prove that nobody is cheating or stealing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Zcash Works?</a:t>
            </a:r>
          </a:p>
        </p:txBody>
      </p:sp>
      <p:pic>
        <p:nvPicPr>
          <p:cNvPr id="1028" name="Picture 4" descr="C:\Users\pc1\Desktop\z-z-tx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89658" y="4700155"/>
            <a:ext cx="6580909" cy="18530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Enables users to send public payments </a:t>
            </a:r>
          </a:p>
          <a:p>
            <a:pPr lvl="1"/>
            <a:r>
              <a:rPr lang="en-US" dirty="0"/>
              <a:t>Similarly to Bitcoin</a:t>
            </a:r>
          </a:p>
          <a:p>
            <a:r>
              <a:rPr lang="en-US" dirty="0"/>
              <a:t>Supports both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shielded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transparent</a:t>
            </a:r>
            <a:r>
              <a:rPr lang="en-US" dirty="0"/>
              <a:t> addresses</a:t>
            </a:r>
          </a:p>
          <a:p>
            <a:pPr lvl="1"/>
            <a:r>
              <a:rPr lang="en-US" dirty="0"/>
              <a:t>Send privately or publicly</a:t>
            </a:r>
          </a:p>
          <a:p>
            <a:r>
              <a:rPr lang="en-US" dirty="0"/>
              <a:t>Payments </a:t>
            </a:r>
          </a:p>
          <a:p>
            <a:pPr lvl="1"/>
            <a:r>
              <a:rPr lang="en-US" dirty="0"/>
              <a:t>Shielded address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transparent </a:t>
            </a:r>
            <a:br>
              <a:rPr lang="en-US" dirty="0"/>
            </a:br>
            <a:r>
              <a:rPr lang="en-US" dirty="0"/>
              <a:t>address reveal the received balance</a:t>
            </a:r>
          </a:p>
          <a:p>
            <a:pPr lvl="1"/>
            <a:r>
              <a:rPr lang="en-US" dirty="0"/>
              <a:t>Transparent address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shielded </a:t>
            </a:r>
            <a:br>
              <a:rPr lang="en-US" dirty="0"/>
            </a:br>
            <a:r>
              <a:rPr lang="en-US" dirty="0"/>
              <a:t>address protect the receiving value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Zcash Works? (2)</a:t>
            </a:r>
          </a:p>
        </p:txBody>
      </p:sp>
      <p:pic>
        <p:nvPicPr>
          <p:cNvPr id="2050" name="Picture 2" descr="C:\Users\pc1\Desktop\txn-overvie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5012" y="3200400"/>
            <a:ext cx="4953000" cy="30876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/>
              <a:t>Building Blocks of a Transaction</a:t>
            </a:r>
          </a:p>
        </p:txBody>
      </p:sp>
      <p:sp>
        <p:nvSpPr>
          <p:cNvPr id="6" name="Контейнер за съдържание 5"/>
          <p:cNvSpPr>
            <a:spLocks noGrp="1"/>
          </p:cNvSpPr>
          <p:nvPr>
            <p:ph idx="1"/>
          </p:nvPr>
        </p:nvSpPr>
        <p:spPr>
          <a:xfrm>
            <a:off x="190413" y="1151121"/>
            <a:ext cx="6132599" cy="5570355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Shielded address</a:t>
            </a:r>
          </a:p>
          <a:p>
            <a:pPr lvl="1"/>
            <a:r>
              <a:rPr lang="en-US" dirty="0"/>
              <a:t>Addresses start with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“z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Requires the generation of a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zero-knowledge proof 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Transparent addresses</a:t>
            </a:r>
          </a:p>
          <a:p>
            <a:pPr lvl="1"/>
            <a:r>
              <a:rPr lang="en-US" dirty="0"/>
              <a:t>Addresses start with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“t”</a:t>
            </a:r>
          </a:p>
          <a:p>
            <a:pPr lvl="1"/>
            <a:r>
              <a:rPr lang="en-US" dirty="0"/>
              <a:t>Require interaction with “Transparent Value Pool” (TVP)</a:t>
            </a:r>
          </a:p>
          <a:p>
            <a:pPr lvl="1"/>
            <a:r>
              <a:rPr lang="en-US" dirty="0"/>
              <a:t>Transaction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fee</a:t>
            </a:r>
            <a:r>
              <a:rPr lang="en-US" dirty="0"/>
              <a:t> also passes through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TVP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always visible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075" name="Picture 3" descr="C:\Users\pc1\Desktop\high-level-txn_v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3012" y="1066800"/>
            <a:ext cx="5495925" cy="5257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295401"/>
            <a:ext cx="11804822" cy="541832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ZEC</a:t>
            </a:r>
            <a:r>
              <a:rPr lang="en-US" dirty="0"/>
              <a:t> – cryptocurrency of Zcash</a:t>
            </a:r>
          </a:p>
          <a:p>
            <a:pPr>
              <a:lnSpc>
                <a:spcPct val="100000"/>
              </a:lnSpc>
            </a:pPr>
            <a:r>
              <a:rPr lang="en-US" dirty="0"/>
              <a:t>Different set of properties depending on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Address type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Previous address(</a:t>
            </a:r>
            <a:r>
              <a:rPr lang="en-US" dirty="0" err="1"/>
              <a:t>es</a:t>
            </a:r>
            <a:r>
              <a:rPr lang="en-US" dirty="0"/>
              <a:t>)</a:t>
            </a:r>
          </a:p>
          <a:p>
            <a:pPr>
              <a:lnSpc>
                <a:spcPct val="100000"/>
              </a:lnSpc>
            </a:pPr>
            <a:r>
              <a:rPr lang="en-US" dirty="0"/>
              <a:t>Transparent address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Unspent balance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publicly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viewable</a:t>
            </a:r>
          </a:p>
          <a:p>
            <a:pPr>
              <a:lnSpc>
                <a:spcPct val="100000"/>
              </a:lnSpc>
            </a:pPr>
            <a:r>
              <a:rPr lang="en-US" dirty="0"/>
              <a:t>Balance being sent to transparent, shielded addresses or combination </a:t>
            </a:r>
            <a:r>
              <a:rPr lang="en-US" dirty="0">
                <a:sym typeface="Wingdings" pitchFamily="2" charset="2"/>
              </a:rPr>
              <a:t>output </a:t>
            </a:r>
            <a:r>
              <a:rPr lang="en-US" dirty="0"/>
              <a:t>ZEC from a transparent address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visible </a:t>
            </a:r>
          </a:p>
          <a:p>
            <a:pPr>
              <a:lnSpc>
                <a:spcPct val="100000"/>
              </a:lnSpc>
            </a:pPr>
            <a:r>
              <a:rPr lang="en-US" dirty="0"/>
              <a:t>Sending transparent ZEC to a shielded address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breaking the linkability</a:t>
            </a:r>
            <a:r>
              <a:rPr lang="en-US" dirty="0"/>
              <a:t> between future transparent addresses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40341"/>
            <a:ext cx="8839200" cy="1110780"/>
          </a:xfrm>
        </p:spPr>
        <p:txBody>
          <a:bodyPr>
            <a:normAutofit fontScale="90000"/>
          </a:bodyPr>
          <a:lstStyle/>
          <a:p>
            <a:pPr fontAlgn="base"/>
            <a:r>
              <a:rPr lang="en-US" dirty="0"/>
              <a:t>Sending Transactions Between Shielded and Transparent Addresses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F3D120-DE3D-47CE-9C41-CF50AD790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8449" y="1295401"/>
            <a:ext cx="4005419" cy="268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Blind Off-chain Lightweight Transactions (BOLT)</a:t>
            </a:r>
          </a:p>
          <a:p>
            <a:r>
              <a:rPr lang="en-US" dirty="0"/>
              <a:t>Fast, private payment channel protocol inspired by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Lightning Network</a:t>
            </a:r>
          </a:p>
          <a:p>
            <a:r>
              <a:rPr lang="en-US" dirty="0"/>
              <a:t>No block confirmations</a:t>
            </a:r>
          </a:p>
          <a:p>
            <a:r>
              <a:rPr lang="en-US" dirty="0"/>
              <a:t>Eliminates the linkage between payments within a channel</a:t>
            </a:r>
          </a:p>
          <a:p>
            <a:r>
              <a:rPr lang="en-US" dirty="0"/>
              <a:t>Merchant know the channel he has opened and being paid 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Payment channel </a:t>
            </a:r>
            <a:r>
              <a:rPr lang="en-US" dirty="0"/>
              <a:t>(i.e. Lightning Network) </a:t>
            </a:r>
          </a:p>
          <a:p>
            <a:pPr lvl="1"/>
            <a:r>
              <a:rPr lang="en-US" dirty="0"/>
              <a:t>Escrow funds &amp; resolve disputes, not private</a:t>
            </a:r>
          </a:p>
          <a:p>
            <a:r>
              <a:rPr lang="en-US" dirty="0"/>
              <a:t>Two protocols</a:t>
            </a:r>
          </a:p>
          <a:p>
            <a:pPr lvl="1"/>
            <a:r>
              <a:rPr lang="en-US" dirty="0"/>
              <a:t>Non-interactive</a:t>
            </a:r>
          </a:p>
          <a:p>
            <a:pPr lvl="1"/>
            <a:r>
              <a:rPr lang="en-US" dirty="0"/>
              <a:t>Interactive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bidirectional</a:t>
            </a:r>
            <a:r>
              <a:rPr lang="en-US" dirty="0"/>
              <a:t> payments)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dirty="0"/>
              <a:t>Private Payment Channels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B1A4B7-1F6C-4780-BFC8-B7328EB23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828" y="4038600"/>
            <a:ext cx="3879273" cy="2298980"/>
          </a:xfrm>
          <a:prstGeom prst="roundRect">
            <a:avLst>
              <a:gd name="adj" fmla="val 2605"/>
            </a:avLst>
          </a:prstGeom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6894599" cy="557035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Groundbreaking performance improvements for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shielded transactions</a:t>
            </a:r>
          </a:p>
          <a:p>
            <a:r>
              <a:rPr lang="en-US" dirty="0"/>
              <a:t>New “embedded” elliptic curve for </a:t>
            </a:r>
            <a:r>
              <a:rPr lang="en-US" dirty="0" err="1"/>
              <a:t>zk</a:t>
            </a:r>
            <a:r>
              <a:rPr lang="en-US" dirty="0"/>
              <a:t>-SNARKs –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Jubjub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r>
              <a:rPr lang="en-US" dirty="0"/>
              <a:t>Curve of the form: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-x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+y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=1+dx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2</a:t>
            </a:r>
          </a:p>
          <a:p>
            <a:pPr lvl="1"/>
            <a:r>
              <a:rPr lang="en-US" dirty="0"/>
              <a:t>Built over the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BLS12-381 </a:t>
            </a:r>
            <a:r>
              <a:rPr lang="en-US" dirty="0"/>
              <a:t>scalar field,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d=−(10240/10241)</a:t>
            </a:r>
          </a:p>
          <a:p>
            <a:r>
              <a:rPr lang="en-US" dirty="0"/>
              <a:t>Use more efficient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primitives</a:t>
            </a:r>
            <a:r>
              <a:rPr lang="en-US" dirty="0"/>
              <a:t> for</a:t>
            </a:r>
          </a:p>
          <a:p>
            <a:pPr lvl="1"/>
            <a:r>
              <a:rPr lang="en-US" dirty="0"/>
              <a:t>Commitment schemes</a:t>
            </a:r>
          </a:p>
          <a:p>
            <a:pPr lvl="1"/>
            <a:r>
              <a:rPr lang="en-US" dirty="0"/>
              <a:t>Collision-resistant hashes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40341"/>
            <a:ext cx="8839200" cy="1110780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Cultivating "Sapling": Faster zk-SNARKs</a:t>
            </a:r>
          </a:p>
        </p:txBody>
      </p:sp>
      <p:pic>
        <p:nvPicPr>
          <p:cNvPr id="1026" name="Picture 2" descr="C:\Users\pc1\Desktop\sapling-metric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61212" y="2667000"/>
            <a:ext cx="4854408" cy="3505200"/>
          </a:xfrm>
          <a:prstGeom prst="rect">
            <a:avLst/>
          </a:prstGeom>
          <a:noFill/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 txBox="1">
            <a:spLocks/>
          </p:cNvSpPr>
          <p:nvPr/>
        </p:nvSpPr>
        <p:spPr>
          <a:xfrm>
            <a:off x="7008812" y="1295400"/>
            <a:ext cx="5180013" cy="1363479"/>
          </a:xfrm>
          <a:prstGeom prst="rect">
            <a:avLst/>
          </a:prstGeom>
        </p:spPr>
        <p:txBody>
          <a:bodyPr vert="horz" lIns="108000" tIns="36000" rIns="108000" bIns="36000" rtlCol="0">
            <a:normAutofit fontScale="85000" lnSpcReduction="10000"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200" dirty="0"/>
              <a:t>80% reduction of proving time</a:t>
            </a:r>
          </a:p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200" dirty="0"/>
              <a:t>98% reduction in memory usage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828" y="4306456"/>
            <a:ext cx="9832319" cy="761999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Live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182346" y="5066144"/>
            <a:ext cx="9824132" cy="719034"/>
          </a:xfrm>
        </p:spPr>
        <p:txBody>
          <a:bodyPr/>
          <a:lstStyle/>
          <a:p>
            <a:r>
              <a:rPr lang="en-US" noProof="1"/>
              <a:t>Zcash</a:t>
            </a:r>
            <a:r>
              <a:rPr lang="en-US" dirty="0"/>
              <a:t> Block Explorer</a:t>
            </a:r>
          </a:p>
        </p:txBody>
      </p:sp>
      <p:sp>
        <p:nvSpPr>
          <p:cNvPr id="5" name="Текстово поле 4"/>
          <p:cNvSpPr txBox="1"/>
          <p:nvPr/>
        </p:nvSpPr>
        <p:spPr>
          <a:xfrm>
            <a:off x="1141413" y="5801380"/>
            <a:ext cx="1028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https://explorer.zcha.in</a:t>
            </a:r>
            <a:r>
              <a:rPr lang="en-US" sz="2800" dirty="0"/>
              <a:t> </a:t>
            </a:r>
            <a:endParaRPr lang="bg-BG" sz="2800" dirty="0"/>
          </a:p>
        </p:txBody>
      </p:sp>
      <p:pic>
        <p:nvPicPr>
          <p:cNvPr id="8195" name="Picture 3" descr="C:\Users\pc1\Desktop\adsasdas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98612" y="1447800"/>
            <a:ext cx="9174163" cy="26765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800600"/>
            <a:ext cx="10815551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Hush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91140" y="5638800"/>
            <a:ext cx="10806545" cy="719034"/>
          </a:xfrm>
        </p:spPr>
        <p:txBody>
          <a:bodyPr/>
          <a:lstStyle/>
          <a:p>
            <a:r>
              <a:rPr lang="en-US" dirty="0"/>
              <a:t>How Hush Works? </a:t>
            </a:r>
          </a:p>
        </p:txBody>
      </p:sp>
      <p:pic>
        <p:nvPicPr>
          <p:cNvPr id="6146" name="Picture 2" descr="C:\Users\pc1\Desktop\hush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98812" y="1600200"/>
            <a:ext cx="5791200" cy="2895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577597" cy="1026459"/>
          </a:xfrm>
        </p:spPr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066800"/>
            <a:ext cx="11804822" cy="563880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90000"/>
              </a:lnSpc>
              <a:buFontTx/>
              <a:buAutoNum type="arabicPeriod"/>
            </a:pPr>
            <a:r>
              <a:rPr lang="en-US" dirty="0"/>
              <a:t>Zero-Knowledge Proofs and </a:t>
            </a:r>
            <a:r>
              <a:rPr lang="en-US" dirty="0" err="1"/>
              <a:t>zk</a:t>
            </a:r>
            <a:r>
              <a:rPr lang="en-US" dirty="0"/>
              <a:t>-SNARKs</a:t>
            </a:r>
          </a:p>
          <a:p>
            <a:pPr marL="446088" indent="-446088">
              <a:lnSpc>
                <a:spcPct val="90000"/>
              </a:lnSpc>
              <a:buFontTx/>
              <a:buAutoNum type="arabicPeriod"/>
            </a:pPr>
            <a:r>
              <a:rPr lang="en-US" dirty="0" err="1"/>
              <a:t>Zcash</a:t>
            </a:r>
            <a:endParaRPr lang="en-US" dirty="0"/>
          </a:p>
          <a:p>
            <a:pPr marL="446088" indent="-446088">
              <a:lnSpc>
                <a:spcPct val="90000"/>
              </a:lnSpc>
              <a:buFontTx/>
              <a:buAutoNum type="arabicPeriod"/>
            </a:pPr>
            <a:r>
              <a:rPr lang="en-US" dirty="0"/>
              <a:t>Hush</a:t>
            </a:r>
          </a:p>
          <a:p>
            <a:pPr marL="446088" indent="-446088">
              <a:lnSpc>
                <a:spcPct val="90000"/>
              </a:lnSpc>
              <a:buFontTx/>
              <a:buAutoNum type="arabicPeriod"/>
            </a:pPr>
            <a:r>
              <a:rPr lang="en-US" dirty="0"/>
              <a:t>Dash</a:t>
            </a:r>
          </a:p>
          <a:p>
            <a:pPr marL="446088" indent="-446088">
              <a:lnSpc>
                <a:spcPct val="90000"/>
              </a:lnSpc>
              <a:buFontTx/>
              <a:buAutoNum type="arabicPeriod"/>
            </a:pPr>
            <a:r>
              <a:rPr lang="en-US" dirty="0"/>
              <a:t>PIVX</a:t>
            </a:r>
          </a:p>
          <a:p>
            <a:pPr marL="446088" indent="-446088">
              <a:lnSpc>
                <a:spcPct val="90000"/>
              </a:lnSpc>
              <a:buFontTx/>
              <a:buAutoNum type="arabicPeriod"/>
            </a:pPr>
            <a:r>
              <a:rPr lang="en-US" dirty="0"/>
              <a:t>Monero</a:t>
            </a:r>
          </a:p>
          <a:p>
            <a:pPr marL="446088" indent="-446088">
              <a:lnSpc>
                <a:spcPct val="90000"/>
              </a:lnSpc>
              <a:buFontTx/>
              <a:buAutoNum type="arabicPeriod"/>
            </a:pPr>
            <a:r>
              <a:rPr lang="en-US" dirty="0"/>
              <a:t>Verge</a:t>
            </a:r>
          </a:p>
          <a:p>
            <a:pPr marL="446088" indent="-446088">
              <a:lnSpc>
                <a:spcPct val="90000"/>
              </a:lnSpc>
              <a:buFontTx/>
              <a:buAutoNum type="arabicPeriod"/>
            </a:pPr>
            <a:r>
              <a:rPr lang="en-US" noProof="1"/>
              <a:t>Bytecoin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5" name="Graphic 14" descr="Books">
            <a:extLst>
              <a:ext uri="{FF2B5EF4-FFF2-40B4-BE49-F238E27FC236}">
                <a16:creationId xmlns:a16="http://schemas.microsoft.com/office/drawing/2014/main" id="{AC01EFEF-18A5-4B5D-A254-62D12FCDF6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72075" y="4007928"/>
            <a:ext cx="2207400" cy="2207400"/>
          </a:xfrm>
          <a:prstGeom prst="rect">
            <a:avLst/>
          </a:prstGeom>
        </p:spPr>
      </p:pic>
      <p:pic>
        <p:nvPicPr>
          <p:cNvPr id="3074" name="Picture 2" descr="C:\Users\pc1\Desktop\Cyber-security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11530" y="3886200"/>
            <a:ext cx="3394364" cy="23999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53C622-14A0-4245-ADC0-7829C96952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2812" y="1931931"/>
            <a:ext cx="6352583" cy="153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Based 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Bitcoin's </a:t>
            </a:r>
            <a:r>
              <a:rPr lang="en-US" dirty="0"/>
              <a:t>code</a:t>
            </a:r>
          </a:p>
          <a:p>
            <a:r>
              <a:rPr lang="en-US" dirty="0"/>
              <a:t>Private implementation of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Zerocash</a:t>
            </a:r>
            <a:r>
              <a:rPr lang="en-US" dirty="0"/>
              <a:t> protocol forked from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Zcash</a:t>
            </a:r>
          </a:p>
          <a:p>
            <a:r>
              <a:rPr lang="en-US" dirty="0"/>
              <a:t>Trusted setup as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Zcash’s </a:t>
            </a:r>
            <a:r>
              <a:rPr lang="en-US" dirty="0"/>
              <a:t>methodology</a:t>
            </a:r>
          </a:p>
          <a:p>
            <a:pPr lvl="1"/>
            <a:r>
              <a:rPr lang="en-US" dirty="0"/>
              <a:t>Burning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private keys</a:t>
            </a:r>
          </a:p>
          <a:p>
            <a:r>
              <a:rPr lang="en-US" dirty="0"/>
              <a:t>Sophisticated zero-knowledge</a:t>
            </a:r>
          </a:p>
          <a:p>
            <a:r>
              <a:rPr lang="en-US" dirty="0"/>
              <a:t>Algorithm: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Equihash</a:t>
            </a:r>
          </a:p>
          <a:p>
            <a:r>
              <a:rPr lang="en-US" dirty="0"/>
              <a:t>Block time: 2.5 minutes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Hush</a:t>
            </a:r>
          </a:p>
        </p:txBody>
      </p:sp>
      <p:pic>
        <p:nvPicPr>
          <p:cNvPr id="12290" name="Picture 2" descr="C:\Users\pc1\Desktop\hush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14340" y="3389744"/>
            <a:ext cx="2962184" cy="28453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876800"/>
            <a:ext cx="10815551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Dash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91140" y="5700538"/>
            <a:ext cx="10806545" cy="719034"/>
          </a:xfrm>
        </p:spPr>
        <p:txBody>
          <a:bodyPr/>
          <a:lstStyle/>
          <a:p>
            <a:r>
              <a:rPr lang="en-US" dirty="0"/>
              <a:t>How Dash Works? </a:t>
            </a:r>
          </a:p>
        </p:txBody>
      </p:sp>
      <p:pic>
        <p:nvPicPr>
          <p:cNvPr id="10242" name="Picture 2" descr="C:\Users\pc1\Desktop\dash_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3078" y="2057400"/>
            <a:ext cx="9957817" cy="24676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</a:t>
            </a:r>
          </a:p>
        </p:txBody>
      </p:sp>
      <p:sp>
        <p:nvSpPr>
          <p:cNvPr id="5" name="Rounded Rectangle 8">
            <a:extLst>
              <a:ext uri="{FF2B5EF4-FFF2-40B4-BE49-F238E27FC236}">
                <a16:creationId xmlns:a16="http://schemas.microsoft.com/office/drawing/2014/main" id="{71287048-27DE-45F2-9EA9-B5AEA49138EC}"/>
              </a:ext>
            </a:extLst>
          </p:cNvPr>
          <p:cNvSpPr/>
          <p:nvPr/>
        </p:nvSpPr>
        <p:spPr>
          <a:xfrm>
            <a:off x="303212" y="1447800"/>
            <a:ext cx="3581400" cy="4216793"/>
          </a:xfrm>
          <a:prstGeom prst="roundRect">
            <a:avLst>
              <a:gd name="adj" fmla="val 8117"/>
            </a:avLst>
          </a:prstGeom>
          <a:solidFill>
            <a:schemeClr val="accent2">
              <a:lumMod val="50000"/>
              <a:alpha val="5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108000" anchor="ctr" anchorCtr="0">
            <a:sp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Instant</a:t>
            </a:r>
            <a:endParaRPr lang="bg-BG" sz="3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36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36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bg-BG" sz="36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bg-BG" sz="36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bg-BG" sz="36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bg-BG" sz="36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Rectangle: Rounded Corners 25">
            <a:extLst>
              <a:ext uri="{FF2B5EF4-FFF2-40B4-BE49-F238E27FC236}">
                <a16:creationId xmlns:a16="http://schemas.microsoft.com/office/drawing/2014/main" id="{7A0DAC21-01F0-4DBD-B9C4-DBF7345B4939}"/>
              </a:ext>
            </a:extLst>
          </p:cNvPr>
          <p:cNvSpPr/>
          <p:nvPr/>
        </p:nvSpPr>
        <p:spPr>
          <a:xfrm>
            <a:off x="379412" y="4038600"/>
            <a:ext cx="3429000" cy="1411784"/>
          </a:xfrm>
          <a:prstGeom prst="roundRect">
            <a:avLst>
              <a:gd name="adj" fmla="val 4301"/>
            </a:avLst>
          </a:prstGeom>
          <a:solidFill>
            <a:schemeClr val="accent1">
              <a:lumMod val="50000"/>
            </a:schemeClr>
          </a:solidFill>
          <a:effectLst>
            <a:softEdge rad="31750"/>
          </a:effectLst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Send and confirm payments </a:t>
            </a:r>
            <a:r>
              <a:rPr lang="en-US" sz="2800"/>
              <a:t>in less</a:t>
            </a:r>
            <a:br>
              <a:rPr lang="en-US" sz="2800"/>
            </a:br>
            <a:r>
              <a:rPr lang="en-US" sz="2800"/>
              <a:t>than </a:t>
            </a:r>
            <a:r>
              <a:rPr lang="en-US" sz="2800" dirty="0"/>
              <a:t>a second</a:t>
            </a:r>
          </a:p>
        </p:txBody>
      </p:sp>
      <p:sp>
        <p:nvSpPr>
          <p:cNvPr id="14" name="Rounded Rectangle 8">
            <a:extLst>
              <a:ext uri="{FF2B5EF4-FFF2-40B4-BE49-F238E27FC236}">
                <a16:creationId xmlns:a16="http://schemas.microsoft.com/office/drawing/2014/main" id="{71287048-27DE-45F2-9EA9-B5AEA49138EC}"/>
              </a:ext>
            </a:extLst>
          </p:cNvPr>
          <p:cNvSpPr/>
          <p:nvPr/>
        </p:nvSpPr>
        <p:spPr>
          <a:xfrm>
            <a:off x="4265612" y="1447800"/>
            <a:ext cx="3429000" cy="4216793"/>
          </a:xfrm>
          <a:prstGeom prst="roundRect">
            <a:avLst>
              <a:gd name="adj" fmla="val 8117"/>
            </a:avLst>
          </a:prstGeom>
          <a:solidFill>
            <a:schemeClr val="accent2">
              <a:lumMod val="50000"/>
              <a:alpha val="5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108000" anchor="ctr" anchorCtr="0">
            <a:sp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Private</a:t>
            </a:r>
            <a:endParaRPr lang="bg-BG" sz="3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36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36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bg-BG" sz="36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bg-BG" sz="36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bg-BG" sz="36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bg-BG" sz="36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6" name="Rectangle: Rounded Corners 25">
            <a:extLst>
              <a:ext uri="{FF2B5EF4-FFF2-40B4-BE49-F238E27FC236}">
                <a16:creationId xmlns:a16="http://schemas.microsoft.com/office/drawing/2014/main" id="{7A0DAC21-01F0-4DBD-B9C4-DBF7345B4939}"/>
              </a:ext>
            </a:extLst>
          </p:cNvPr>
          <p:cNvSpPr/>
          <p:nvPr/>
        </p:nvSpPr>
        <p:spPr>
          <a:xfrm>
            <a:off x="4341812" y="4267200"/>
            <a:ext cx="3276600" cy="972562"/>
          </a:xfrm>
          <a:prstGeom prst="roundRect">
            <a:avLst>
              <a:gd name="adj" fmla="val 4301"/>
            </a:avLst>
          </a:prstGeom>
          <a:solidFill>
            <a:schemeClr val="accent1">
              <a:lumMod val="50000"/>
            </a:schemeClr>
          </a:solidFill>
          <a:effectLst>
            <a:softEdge rad="31750"/>
          </a:effectLst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Protect your financial information</a:t>
            </a:r>
          </a:p>
        </p:txBody>
      </p:sp>
      <p:sp>
        <p:nvSpPr>
          <p:cNvPr id="17" name="Rounded Rectangle 8">
            <a:extLst>
              <a:ext uri="{FF2B5EF4-FFF2-40B4-BE49-F238E27FC236}">
                <a16:creationId xmlns:a16="http://schemas.microsoft.com/office/drawing/2014/main" id="{71287048-27DE-45F2-9EA9-B5AEA49138EC}"/>
              </a:ext>
            </a:extLst>
          </p:cNvPr>
          <p:cNvSpPr/>
          <p:nvPr/>
        </p:nvSpPr>
        <p:spPr>
          <a:xfrm>
            <a:off x="8151812" y="1447800"/>
            <a:ext cx="3429000" cy="4216793"/>
          </a:xfrm>
          <a:prstGeom prst="roundRect">
            <a:avLst>
              <a:gd name="adj" fmla="val 8117"/>
            </a:avLst>
          </a:prstGeom>
          <a:solidFill>
            <a:schemeClr val="accent2">
              <a:lumMod val="50000"/>
              <a:alpha val="5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108000" anchor="ctr" anchorCtr="0">
            <a:sp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6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Secure</a:t>
            </a:r>
            <a:endParaRPr lang="bg-BG" sz="3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36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36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bg-BG" sz="36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bg-BG" sz="36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bg-BG" sz="36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bg-BG" sz="36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9" name="Rectangle: Rounded Corners 25">
            <a:extLst>
              <a:ext uri="{FF2B5EF4-FFF2-40B4-BE49-F238E27FC236}">
                <a16:creationId xmlns:a16="http://schemas.microsoft.com/office/drawing/2014/main" id="{7A0DAC21-01F0-4DBD-B9C4-DBF7345B4939}"/>
              </a:ext>
            </a:extLst>
          </p:cNvPr>
          <p:cNvSpPr/>
          <p:nvPr/>
        </p:nvSpPr>
        <p:spPr>
          <a:xfrm>
            <a:off x="8228012" y="3998416"/>
            <a:ext cx="3276600" cy="1411784"/>
          </a:xfrm>
          <a:prstGeom prst="roundRect">
            <a:avLst>
              <a:gd name="adj" fmla="val 4301"/>
            </a:avLst>
          </a:prstGeom>
          <a:solidFill>
            <a:schemeClr val="accent1">
              <a:lumMod val="50000"/>
            </a:schemeClr>
          </a:solidFill>
          <a:effectLst>
            <a:softEdge rad="31750"/>
          </a:effectLst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Transactions confirmed by</a:t>
            </a:r>
            <a:br>
              <a:rPr lang="en-US" sz="2800" dirty="0"/>
            </a:br>
            <a:r>
              <a:rPr lang="en-US" sz="2800" dirty="0"/>
              <a:t>200 TH of X11 ASIC</a:t>
            </a:r>
          </a:p>
        </p:txBody>
      </p:sp>
      <p:pic>
        <p:nvPicPr>
          <p:cNvPr id="11267" name="Picture 3" descr="C:\Users\pc1\Desktop\setu-mobile-pump-controller-Automatic-Mode-Timer-Mode-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06388" y="2209800"/>
            <a:ext cx="4321528" cy="1666875"/>
          </a:xfrm>
          <a:prstGeom prst="rect">
            <a:avLst/>
          </a:prstGeom>
          <a:noFill/>
        </p:spPr>
      </p:pic>
      <p:pic>
        <p:nvPicPr>
          <p:cNvPr id="11268" name="Picture 4" descr="C:\Users\pc1\Desktop\39567a-private-25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2412" y="2209800"/>
            <a:ext cx="1447647" cy="1447647"/>
          </a:xfrm>
          <a:prstGeom prst="rect">
            <a:avLst/>
          </a:prstGeom>
          <a:noFill/>
        </p:spPr>
      </p:pic>
      <p:pic>
        <p:nvPicPr>
          <p:cNvPr id="23" name="Picture 3" descr="C:\Users\pc1\Desktop\private-moner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0012" y="2209800"/>
            <a:ext cx="1600200" cy="1600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990600"/>
            <a:ext cx="11771399" cy="5714999"/>
          </a:xfrm>
        </p:spPr>
        <p:txBody>
          <a:bodyPr>
            <a:normAutofit fontScale="92500" lnSpcReduction="20000"/>
          </a:bodyPr>
          <a:lstStyle/>
          <a:p>
            <a:pPr fontAlgn="base"/>
            <a:r>
              <a:rPr lang="en-US" dirty="0"/>
              <a:t>Fully-incentivized peer-to-peer network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Instant Send </a:t>
            </a:r>
            <a:r>
              <a:rPr lang="en-US" dirty="0"/>
              <a:t>(like a lightning network)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Private Send </a:t>
            </a:r>
            <a:r>
              <a:rPr lang="en-US" dirty="0"/>
              <a:t>(like </a:t>
            </a:r>
            <a:r>
              <a:rPr lang="en-US" noProof="1"/>
              <a:t>Zcash</a:t>
            </a:r>
            <a:r>
              <a:rPr lang="en-US" dirty="0"/>
              <a:t> shielded transactions)</a:t>
            </a:r>
          </a:p>
          <a:p>
            <a:r>
              <a:rPr lang="en-US" dirty="0"/>
              <a:t>DAO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Decentralized Governance </a:t>
            </a:r>
            <a:r>
              <a:rPr lang="en-US" dirty="0"/>
              <a:t>by Blockchain (DGBB)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fontAlgn="base"/>
            <a:r>
              <a:rPr lang="en-US" dirty="0"/>
              <a:t>Two-tier architecture: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 fontAlgn="base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Miners</a:t>
            </a:r>
            <a:r>
              <a:rPr lang="en-US" dirty="0"/>
              <a:t> rewarded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securing </a:t>
            </a:r>
            <a:r>
              <a:rPr lang="en-US" dirty="0"/>
              <a:t>and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writing transactions</a:t>
            </a:r>
            <a:r>
              <a:rPr lang="en-US" dirty="0"/>
              <a:t> to the blockchain </a:t>
            </a:r>
          </a:p>
          <a:p>
            <a:pPr lvl="2" fontAlgn="base"/>
            <a:r>
              <a:rPr lang="en-US" dirty="0"/>
              <a:t>Proof of work algorithm: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X11</a:t>
            </a:r>
            <a:endParaRPr lang="en-US" dirty="0"/>
          </a:p>
          <a:p>
            <a:pPr lvl="1" fontAlgn="base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Masternodes</a:t>
            </a:r>
            <a:r>
              <a:rPr lang="en-US" dirty="0"/>
              <a:t> </a:t>
            </a:r>
          </a:p>
          <a:p>
            <a:pPr lvl="2" fontAlgn="base"/>
            <a:r>
              <a:rPr lang="en-US" dirty="0"/>
              <a:t>Rewarded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validating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storing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serving</a:t>
            </a:r>
            <a:r>
              <a:rPr lang="en-US" dirty="0"/>
              <a:t> the blockchain to users</a:t>
            </a:r>
          </a:p>
          <a:p>
            <a:pPr lvl="2" fontAlgn="base"/>
            <a:r>
              <a:rPr lang="en-US" dirty="0"/>
              <a:t>Work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quorums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1"/>
            <a:ext cx="9577597" cy="990600"/>
          </a:xfrm>
        </p:spPr>
        <p:txBody>
          <a:bodyPr/>
          <a:lstStyle/>
          <a:p>
            <a:r>
              <a:rPr lang="en-US" dirty="0"/>
              <a:t>Dash (2)</a:t>
            </a:r>
          </a:p>
        </p:txBody>
      </p:sp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066800"/>
            <a:ext cx="11771399" cy="5638800"/>
          </a:xfrm>
        </p:spPr>
        <p:txBody>
          <a:bodyPr>
            <a:normAutofit/>
          </a:bodyPr>
          <a:lstStyle/>
          <a:p>
            <a:pPr fontAlgn="base"/>
            <a:r>
              <a:rPr lang="en-US" sz="3200" b="1" dirty="0" err="1">
                <a:solidFill>
                  <a:schemeClr val="tx2">
                    <a:lumMod val="75000"/>
                  </a:schemeClr>
                </a:solidFill>
              </a:rPr>
              <a:t>Masternode</a:t>
            </a:r>
            <a:r>
              <a:rPr lang="en-US" sz="3200" dirty="0"/>
              <a:t> == server connected to the network </a:t>
            </a:r>
          </a:p>
          <a:p>
            <a:pPr lvl="1" fontAlgn="base"/>
            <a:r>
              <a:rPr lang="en-US" sz="3000" dirty="0"/>
              <a:t>Guarantees a certain minimum level of performance and functionality to perform certain tasks related to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Private Send </a:t>
            </a:r>
            <a:r>
              <a:rPr lang="en-US" sz="3000" dirty="0"/>
              <a:t>and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Instant Send</a:t>
            </a:r>
          </a:p>
          <a:p>
            <a:pPr fontAlgn="base"/>
            <a:r>
              <a:rPr lang="en-US" sz="3200" dirty="0"/>
              <a:t>Using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Proof of Service </a:t>
            </a:r>
            <a:r>
              <a:rPr lang="en-US" sz="3200" dirty="0"/>
              <a:t>(addition to the Proof of Work)</a:t>
            </a:r>
          </a:p>
          <a:p>
            <a:pPr fontAlgn="base"/>
            <a:r>
              <a:rPr lang="en-US" sz="3200" dirty="0"/>
              <a:t>Allowed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vote</a:t>
            </a:r>
            <a:r>
              <a:rPr lang="en-US" sz="3200" dirty="0"/>
              <a:t> on governance and funding proposals</a:t>
            </a:r>
          </a:p>
          <a:p>
            <a:pPr fontAlgn="base"/>
            <a:r>
              <a:rPr lang="en-US" sz="3200" dirty="0"/>
              <a:t>Anyone can run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masternode</a:t>
            </a:r>
          </a:p>
          <a:p>
            <a:pPr lvl="1" fontAlgn="base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Proof of Ownership </a:t>
            </a:r>
            <a:r>
              <a:rPr lang="en-US" sz="2800" dirty="0"/>
              <a:t>of 1000 Dash</a:t>
            </a:r>
          </a:p>
          <a:p>
            <a:pPr fontAlgn="base"/>
            <a:r>
              <a:rPr lang="en-US" sz="3200" dirty="0"/>
              <a:t>Every 16,616 blocks (~ 28 days) – superblock is created</a:t>
            </a:r>
          </a:p>
          <a:p>
            <a:pPr fontAlgn="base"/>
            <a:r>
              <a:rPr lang="en-US" sz="3200" dirty="0"/>
              <a:t>Randomly selected for payment</a:t>
            </a:r>
            <a:endParaRPr lang="en-US" sz="33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</a:t>
            </a:r>
            <a:r>
              <a:rPr lang="en-US" dirty="0" err="1"/>
              <a:t>Masternodes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5044740"/>
            <a:ext cx="10815551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Dash – Live Demo</a:t>
            </a:r>
          </a:p>
        </p:txBody>
      </p:sp>
      <p:sp>
        <p:nvSpPr>
          <p:cNvPr id="5" name="Текстово поле 4"/>
          <p:cNvSpPr txBox="1"/>
          <p:nvPr/>
        </p:nvSpPr>
        <p:spPr>
          <a:xfrm>
            <a:off x="783389" y="5858879"/>
            <a:ext cx="10617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https://www.dash.org/network</a:t>
            </a:r>
            <a:r>
              <a:rPr lang="en-US" sz="2800" dirty="0"/>
              <a:t> </a:t>
            </a:r>
            <a:endParaRPr lang="bg-BG" sz="2800" dirty="0"/>
          </a:p>
        </p:txBody>
      </p:sp>
      <p:pic>
        <p:nvPicPr>
          <p:cNvPr id="12290" name="Picture 2" descr="C:\Users\pc1\Desktop\11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7762" y="1317474"/>
            <a:ext cx="7124700" cy="34894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684" y="4919349"/>
            <a:ext cx="10815551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Exercise: Playing with Dash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81684" y="5757966"/>
            <a:ext cx="10815551" cy="719034"/>
          </a:xfrm>
        </p:spPr>
        <p:txBody>
          <a:bodyPr/>
          <a:lstStyle/>
          <a:p>
            <a:r>
              <a:rPr lang="en-US" dirty="0"/>
              <a:t>Install Wallet, Get and Send Dashes</a:t>
            </a:r>
          </a:p>
        </p:txBody>
      </p:sp>
      <p:pic>
        <p:nvPicPr>
          <p:cNvPr id="1026" name="Picture 2" descr="C:\Users\pc1\Desktop\DASH-1-640x37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2612" y="1143000"/>
            <a:ext cx="6096000" cy="35337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800600"/>
            <a:ext cx="10815551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PiVX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0812" y="5638800"/>
            <a:ext cx="11887200" cy="719034"/>
          </a:xfrm>
        </p:spPr>
        <p:txBody>
          <a:bodyPr/>
          <a:lstStyle/>
          <a:p>
            <a:r>
              <a:rPr lang="en-US" dirty="0"/>
              <a:t>How PiVX Works? </a:t>
            </a:r>
          </a:p>
        </p:txBody>
      </p:sp>
      <p:pic>
        <p:nvPicPr>
          <p:cNvPr id="4098" name="Picture 2" descr="C:\Users\pc1\Desktop\PIVX_illustrated_whit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5611" y="1676400"/>
            <a:ext cx="8144203" cy="30337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Private Instant Verified Transaction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(PIVX)</a:t>
            </a:r>
          </a:p>
          <a:p>
            <a:r>
              <a:rPr lang="en-US" dirty="0"/>
              <a:t>Decentralized, open-source, privacy-oriented cryptocurrency </a:t>
            </a:r>
          </a:p>
          <a:p>
            <a:r>
              <a:rPr lang="en-US" dirty="0" err="1"/>
              <a:t>PoW</a:t>
            </a:r>
            <a:r>
              <a:rPr lang="en-US" dirty="0"/>
              <a:t> algorithm: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Quark</a:t>
            </a:r>
          </a:p>
          <a:p>
            <a:r>
              <a:rPr lang="en-US" dirty="0"/>
              <a:t>Launched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Darknet</a:t>
            </a:r>
            <a:r>
              <a:rPr lang="en-US" dirty="0"/>
              <a:t> (DNET)</a:t>
            </a:r>
          </a:p>
          <a:p>
            <a:r>
              <a:rPr lang="en-US" dirty="0"/>
              <a:t>Runs on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Blackcoin PoS 2.0 </a:t>
            </a:r>
            <a:r>
              <a:rPr lang="en-US" dirty="0"/>
              <a:t>protocol</a:t>
            </a:r>
          </a:p>
          <a:p>
            <a:r>
              <a:rPr lang="en-US" dirty="0"/>
              <a:t>Based on a Bitcoin fork</a:t>
            </a:r>
          </a:p>
          <a:p>
            <a:r>
              <a:rPr lang="en-US" dirty="0"/>
              <a:t>100% Proof of Stake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Masternodes</a:t>
            </a:r>
            <a:r>
              <a:rPr lang="en-US" dirty="0"/>
              <a:t> verify transactions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90%</a:t>
            </a:r>
            <a:r>
              <a:rPr lang="en-US" dirty="0"/>
              <a:t> of rewards go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Masternodes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Proof of Stake nodes 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10%</a:t>
            </a:r>
            <a:r>
              <a:rPr lang="en-US" dirty="0"/>
              <a:t> going to community projects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PIVX</a:t>
            </a:r>
          </a:p>
        </p:txBody>
      </p:sp>
      <p:pic>
        <p:nvPicPr>
          <p:cNvPr id="5122" name="Picture 2" descr="C:\Users\pc1\Desktop\pivx-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7412" y="2708564"/>
            <a:ext cx="4433455" cy="23206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648200"/>
            <a:ext cx="10815551" cy="761999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Live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0812" y="5334000"/>
            <a:ext cx="11887200" cy="692873"/>
          </a:xfrm>
        </p:spPr>
        <p:txBody>
          <a:bodyPr/>
          <a:lstStyle/>
          <a:p>
            <a:r>
              <a:rPr lang="en-US" dirty="0"/>
              <a:t>PIVX</a:t>
            </a:r>
          </a:p>
        </p:txBody>
      </p:sp>
      <p:sp>
        <p:nvSpPr>
          <p:cNvPr id="5" name="Текстово поле 4"/>
          <p:cNvSpPr txBox="1"/>
          <p:nvPr/>
        </p:nvSpPr>
        <p:spPr>
          <a:xfrm>
            <a:off x="836612" y="6019800"/>
            <a:ext cx="1059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http://www.presstab.pw/phpexplorer/PIVX/</a:t>
            </a:r>
            <a:endParaRPr lang="bg-BG" sz="2800" dirty="0"/>
          </a:p>
        </p:txBody>
      </p:sp>
      <p:pic>
        <p:nvPicPr>
          <p:cNvPr id="9218" name="Picture 2" descr="C:\Users\pc1\Desktop\adsasdas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74812" y="1066800"/>
            <a:ext cx="8763000" cy="33958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3C2AF2-C770-4103-9C31-66DE0C73C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2" y="4385867"/>
            <a:ext cx="10363200" cy="820600"/>
          </a:xfrm>
        </p:spPr>
        <p:txBody>
          <a:bodyPr/>
          <a:lstStyle/>
          <a:p>
            <a:r>
              <a:rPr lang="en-US" dirty="0"/>
              <a:t>Zero-Knowledge Proofs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E78D77-4852-4259-95A4-C7A338BBD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812" y="5264035"/>
            <a:ext cx="10363200" cy="1365365"/>
          </a:xfrm>
        </p:spPr>
        <p:txBody>
          <a:bodyPr/>
          <a:lstStyle/>
          <a:p>
            <a:r>
              <a:rPr lang="en-US" dirty="0"/>
              <a:t>Proof You Know Something,</a:t>
            </a:r>
            <a:br>
              <a:rPr lang="en-US" dirty="0"/>
            </a:br>
            <a:r>
              <a:rPr lang="en-US" dirty="0"/>
              <a:t>without Revealing It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218F8E-91FF-4F66-BFA2-706E64EDA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701" y="1011597"/>
            <a:ext cx="7163421" cy="3090940"/>
          </a:xfrm>
          <a:prstGeom prst="roundRect">
            <a:avLst>
              <a:gd name="adj" fmla="val 1427"/>
            </a:avLst>
          </a:prstGeom>
        </p:spPr>
      </p:pic>
    </p:spTree>
    <p:extLst>
      <p:ext uri="{BB962C8B-B14F-4D97-AF65-F5344CB8AC3E}">
        <p14:creationId xmlns:p14="http://schemas.microsoft.com/office/powerpoint/2010/main" val="22447522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5105400"/>
            <a:ext cx="10815551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Monero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0812" y="5867400"/>
            <a:ext cx="11887200" cy="719034"/>
          </a:xfrm>
        </p:spPr>
        <p:txBody>
          <a:bodyPr/>
          <a:lstStyle/>
          <a:p>
            <a:r>
              <a:rPr lang="en-US" dirty="0"/>
              <a:t>How Monero Works? </a:t>
            </a:r>
          </a:p>
        </p:txBody>
      </p:sp>
      <p:pic>
        <p:nvPicPr>
          <p:cNvPr id="7170" name="Picture 2" descr="C:\Users\pc1\Desktop\monero-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58287" y="1371600"/>
            <a:ext cx="5867400" cy="35204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Monero</a:t>
            </a:r>
            <a:endParaRPr lang="en-US" dirty="0"/>
          </a:p>
        </p:txBody>
      </p:sp>
      <p:sp>
        <p:nvSpPr>
          <p:cNvPr id="5" name="Rounded Rectangle 8">
            <a:extLst>
              <a:ext uri="{FF2B5EF4-FFF2-40B4-BE49-F238E27FC236}">
                <a16:creationId xmlns:a16="http://schemas.microsoft.com/office/drawing/2014/main" id="{71287048-27DE-45F2-9EA9-B5AEA49138EC}"/>
              </a:ext>
            </a:extLst>
          </p:cNvPr>
          <p:cNvSpPr/>
          <p:nvPr/>
        </p:nvSpPr>
        <p:spPr>
          <a:xfrm>
            <a:off x="1217612" y="1574407"/>
            <a:ext cx="3886200" cy="4216793"/>
          </a:xfrm>
          <a:prstGeom prst="roundRect">
            <a:avLst>
              <a:gd name="adj" fmla="val 8117"/>
            </a:avLst>
          </a:prstGeom>
          <a:solidFill>
            <a:schemeClr val="accent2">
              <a:lumMod val="50000"/>
              <a:alpha val="5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108000" anchor="ctr" anchorCtr="0">
            <a:sp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6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Secure</a:t>
            </a:r>
            <a:endParaRPr lang="bg-BG" sz="3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36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36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bg-BG" sz="36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bg-BG" sz="36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bg-BG" sz="36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bg-BG" sz="36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pic>
        <p:nvPicPr>
          <p:cNvPr id="1026" name="Picture 2" descr="C:\Users\pc1\Desktop\secure-moner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98612" y="2063691"/>
            <a:ext cx="3200400" cy="2863516"/>
          </a:xfrm>
          <a:prstGeom prst="rect">
            <a:avLst/>
          </a:prstGeom>
          <a:noFill/>
        </p:spPr>
      </p:pic>
      <p:sp>
        <p:nvSpPr>
          <p:cNvPr id="11" name="Rounded Rectangle 8">
            <a:extLst>
              <a:ext uri="{FF2B5EF4-FFF2-40B4-BE49-F238E27FC236}">
                <a16:creationId xmlns:a16="http://schemas.microsoft.com/office/drawing/2014/main" id="{71287048-27DE-45F2-9EA9-B5AEA49138EC}"/>
              </a:ext>
            </a:extLst>
          </p:cNvPr>
          <p:cNvSpPr/>
          <p:nvPr/>
        </p:nvSpPr>
        <p:spPr>
          <a:xfrm>
            <a:off x="6780212" y="1574407"/>
            <a:ext cx="3886200" cy="4216793"/>
          </a:xfrm>
          <a:prstGeom prst="roundRect">
            <a:avLst>
              <a:gd name="adj" fmla="val 8117"/>
            </a:avLst>
          </a:prstGeom>
          <a:solidFill>
            <a:schemeClr val="accent2">
              <a:lumMod val="50000"/>
              <a:alpha val="5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108000" anchor="ctr" anchorCtr="0">
            <a:sp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Private</a:t>
            </a:r>
            <a:endParaRPr lang="bg-BG" sz="3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36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36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bg-BG" sz="36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bg-BG" sz="36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bg-BG" sz="36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bg-BG" sz="36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pic>
        <p:nvPicPr>
          <p:cNvPr id="1027" name="Picture 3" descr="C:\Users\pc1\Desktop\private-moner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70812" y="2260207"/>
            <a:ext cx="1905000" cy="1905000"/>
          </a:xfrm>
          <a:prstGeom prst="rect">
            <a:avLst/>
          </a:prstGeom>
          <a:noFill/>
        </p:spPr>
      </p:pic>
      <p:sp>
        <p:nvSpPr>
          <p:cNvPr id="14" name="Rectangle: Rounded Corners 25">
            <a:extLst>
              <a:ext uri="{FF2B5EF4-FFF2-40B4-BE49-F238E27FC236}">
                <a16:creationId xmlns:a16="http://schemas.microsoft.com/office/drawing/2014/main" id="{7A0DAC21-01F0-4DBD-B9C4-DBF7345B4939}"/>
              </a:ext>
            </a:extLst>
          </p:cNvPr>
          <p:cNvSpPr/>
          <p:nvPr/>
        </p:nvSpPr>
        <p:spPr>
          <a:xfrm>
            <a:off x="1522412" y="4927267"/>
            <a:ext cx="3276600" cy="533340"/>
          </a:xfrm>
          <a:prstGeom prst="roundRect">
            <a:avLst>
              <a:gd name="adj" fmla="val 4301"/>
            </a:avLst>
          </a:prstGeom>
          <a:solidFill>
            <a:schemeClr val="accent1">
              <a:lumMod val="50000"/>
            </a:schemeClr>
          </a:solidFill>
          <a:effectLst>
            <a:softEdge rad="31750"/>
          </a:effectLst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Immutably recorded</a:t>
            </a:r>
          </a:p>
        </p:txBody>
      </p:sp>
      <p:sp>
        <p:nvSpPr>
          <p:cNvPr id="15" name="Rectangle: Rounded Corners 25">
            <a:extLst>
              <a:ext uri="{FF2B5EF4-FFF2-40B4-BE49-F238E27FC236}">
                <a16:creationId xmlns:a16="http://schemas.microsoft.com/office/drawing/2014/main" id="{7A0DAC21-01F0-4DBD-B9C4-DBF7345B4939}"/>
              </a:ext>
            </a:extLst>
          </p:cNvPr>
          <p:cNvSpPr/>
          <p:nvPr/>
        </p:nvSpPr>
        <p:spPr>
          <a:xfrm>
            <a:off x="6932612" y="4241407"/>
            <a:ext cx="3505200" cy="1411784"/>
          </a:xfrm>
          <a:prstGeom prst="roundRect">
            <a:avLst>
              <a:gd name="adj" fmla="val 4301"/>
            </a:avLst>
          </a:prstGeom>
          <a:solidFill>
            <a:schemeClr val="accent1">
              <a:lumMod val="50000"/>
            </a:schemeClr>
          </a:solidFill>
          <a:effectLst>
            <a:softEdge rad="31750"/>
          </a:effectLst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Ring signatures</a:t>
            </a:r>
          </a:p>
          <a:p>
            <a:pPr algn="ctr"/>
            <a:r>
              <a:rPr lang="en-US" sz="2800" dirty="0"/>
              <a:t>and confidential transactions</a:t>
            </a:r>
          </a:p>
        </p:txBody>
      </p:sp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Monero (2)</a:t>
            </a:r>
            <a:endParaRPr lang="en-US" dirty="0"/>
          </a:p>
        </p:txBody>
      </p:sp>
      <p:sp>
        <p:nvSpPr>
          <p:cNvPr id="5" name="Rounded Rectangle 8">
            <a:extLst>
              <a:ext uri="{FF2B5EF4-FFF2-40B4-BE49-F238E27FC236}">
                <a16:creationId xmlns:a16="http://schemas.microsoft.com/office/drawing/2014/main" id="{71287048-27DE-45F2-9EA9-B5AEA49138EC}"/>
              </a:ext>
            </a:extLst>
          </p:cNvPr>
          <p:cNvSpPr/>
          <p:nvPr/>
        </p:nvSpPr>
        <p:spPr>
          <a:xfrm>
            <a:off x="1141412" y="1574407"/>
            <a:ext cx="3886200" cy="4216793"/>
          </a:xfrm>
          <a:prstGeom prst="roundRect">
            <a:avLst>
              <a:gd name="adj" fmla="val 8117"/>
            </a:avLst>
          </a:prstGeom>
          <a:solidFill>
            <a:schemeClr val="accent2">
              <a:lumMod val="50000"/>
              <a:alpha val="5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108000" anchor="ctr" anchorCtr="0">
            <a:sp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Untraceable</a:t>
            </a:r>
            <a:endParaRPr lang="bg-BG" sz="3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36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36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bg-BG" sz="36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bg-BG" sz="36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bg-BG" sz="36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bg-BG" sz="36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1" name="Rounded Rectangle 8">
            <a:extLst>
              <a:ext uri="{FF2B5EF4-FFF2-40B4-BE49-F238E27FC236}">
                <a16:creationId xmlns:a16="http://schemas.microsoft.com/office/drawing/2014/main" id="{71287048-27DE-45F2-9EA9-B5AEA49138EC}"/>
              </a:ext>
            </a:extLst>
          </p:cNvPr>
          <p:cNvSpPr/>
          <p:nvPr/>
        </p:nvSpPr>
        <p:spPr>
          <a:xfrm>
            <a:off x="6932612" y="1574407"/>
            <a:ext cx="3886200" cy="4216793"/>
          </a:xfrm>
          <a:prstGeom prst="roundRect">
            <a:avLst>
              <a:gd name="adj" fmla="val 8117"/>
            </a:avLst>
          </a:prstGeom>
          <a:solidFill>
            <a:schemeClr val="accent2">
              <a:lumMod val="50000"/>
              <a:alpha val="5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108000" anchor="ctr" anchorCtr="0">
            <a:sp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Fungible</a:t>
            </a:r>
            <a:endParaRPr lang="bg-BG" sz="3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36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36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bg-BG" sz="36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bg-BG" sz="36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bg-BG" sz="36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bg-BG" sz="36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pic>
        <p:nvPicPr>
          <p:cNvPr id="2050" name="Picture 2" descr="C:\Users\pc1\Desktop\untraceable-moner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46312" y="2426998"/>
            <a:ext cx="1676400" cy="1676400"/>
          </a:xfrm>
          <a:prstGeom prst="rect">
            <a:avLst/>
          </a:prstGeom>
          <a:noFill/>
        </p:spPr>
      </p:pic>
      <p:pic>
        <p:nvPicPr>
          <p:cNvPr id="2051" name="Picture 3" descr="C:\Users\pc1\Desktop\fungible-moner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3212" y="2222107"/>
            <a:ext cx="1905000" cy="1905000"/>
          </a:xfrm>
          <a:prstGeom prst="rect">
            <a:avLst/>
          </a:prstGeom>
          <a:noFill/>
        </p:spPr>
      </p:pic>
      <p:sp>
        <p:nvSpPr>
          <p:cNvPr id="12" name="Rectangle: Rounded Corners 25">
            <a:extLst>
              <a:ext uri="{FF2B5EF4-FFF2-40B4-BE49-F238E27FC236}">
                <a16:creationId xmlns:a16="http://schemas.microsoft.com/office/drawing/2014/main" id="{7A0DAC21-01F0-4DBD-B9C4-DBF7345B4939}"/>
              </a:ext>
            </a:extLst>
          </p:cNvPr>
          <p:cNvSpPr/>
          <p:nvPr/>
        </p:nvSpPr>
        <p:spPr>
          <a:xfrm>
            <a:off x="7161212" y="4241407"/>
            <a:ext cx="3429000" cy="1317665"/>
          </a:xfrm>
          <a:prstGeom prst="roundRect">
            <a:avLst>
              <a:gd name="adj" fmla="val 4301"/>
            </a:avLst>
          </a:prstGeom>
          <a:solidFill>
            <a:schemeClr val="accent1">
              <a:lumMod val="50000"/>
            </a:schemeClr>
          </a:solidFill>
          <a:effectLst>
            <a:softEdge rad="31750"/>
          </a:effectLst>
        </p:spPr>
        <p:txBody>
          <a:bodyPr wrap="square">
            <a:spAutoFit/>
          </a:bodyPr>
          <a:lstStyle/>
          <a:p>
            <a:pPr algn="ctr"/>
            <a:r>
              <a:rPr lang="en-US" sz="2600" dirty="0"/>
              <a:t>Units of Monero</a:t>
            </a:r>
            <a:br>
              <a:rPr lang="en-US" sz="2600" dirty="0"/>
            </a:br>
            <a:r>
              <a:rPr lang="en-US" sz="2600" dirty="0"/>
              <a:t>cannot be blacklisted</a:t>
            </a:r>
            <a:br>
              <a:rPr lang="en-US" sz="2600" dirty="0"/>
            </a:br>
            <a:r>
              <a:rPr lang="en-US" sz="2600" dirty="0"/>
              <a:t>by vendors</a:t>
            </a:r>
          </a:p>
        </p:txBody>
      </p:sp>
      <p:sp>
        <p:nvSpPr>
          <p:cNvPr id="14" name="Rectangle: Rounded Corners 25">
            <a:extLst>
              <a:ext uri="{FF2B5EF4-FFF2-40B4-BE49-F238E27FC236}">
                <a16:creationId xmlns:a16="http://schemas.microsoft.com/office/drawing/2014/main" id="{7A0DAC21-01F0-4DBD-B9C4-DBF7345B4939}"/>
              </a:ext>
            </a:extLst>
          </p:cNvPr>
          <p:cNvSpPr/>
          <p:nvPr/>
        </p:nvSpPr>
        <p:spPr>
          <a:xfrm>
            <a:off x="1293812" y="4241407"/>
            <a:ext cx="3581400" cy="1411784"/>
          </a:xfrm>
          <a:prstGeom prst="roundRect">
            <a:avLst>
              <a:gd name="adj" fmla="val 4301"/>
            </a:avLst>
          </a:prstGeom>
          <a:solidFill>
            <a:schemeClr val="accent1">
              <a:lumMod val="50000"/>
            </a:schemeClr>
          </a:solidFill>
          <a:effectLst>
            <a:softEdge rad="31750"/>
          </a:effectLst>
        </p:spPr>
        <p:txBody>
          <a:bodyPr wrap="square">
            <a:spAutoFit/>
          </a:bodyPr>
          <a:lstStyle/>
          <a:p>
            <a:pPr algn="ctr"/>
            <a:r>
              <a:rPr lang="en-US" sz="2800"/>
              <a:t>Transactions cannot</a:t>
            </a:r>
            <a:br>
              <a:rPr lang="en-US" sz="2800"/>
            </a:br>
            <a:r>
              <a:rPr lang="en-US" sz="2800"/>
              <a:t>be </a:t>
            </a:r>
            <a:r>
              <a:rPr lang="en-US" sz="2800" dirty="0"/>
              <a:t>linked to a particular user</a:t>
            </a:r>
          </a:p>
        </p:txBody>
      </p:sp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124980"/>
            <a:ext cx="10815551" cy="761999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Live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700376" y="4963180"/>
            <a:ext cx="10806545" cy="692873"/>
          </a:xfrm>
        </p:spPr>
        <p:txBody>
          <a:bodyPr/>
          <a:lstStyle/>
          <a:p>
            <a:r>
              <a:rPr lang="en-US" dirty="0"/>
              <a:t>Monero Stats</a:t>
            </a:r>
          </a:p>
        </p:txBody>
      </p:sp>
      <p:sp>
        <p:nvSpPr>
          <p:cNvPr id="5" name="Текстово поле 4"/>
          <p:cNvSpPr txBox="1"/>
          <p:nvPr/>
        </p:nvSpPr>
        <p:spPr>
          <a:xfrm>
            <a:off x="531812" y="5725180"/>
            <a:ext cx="1112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https://moneroblocks.info/stats</a:t>
            </a:r>
            <a:r>
              <a:rPr lang="en-US" sz="2800" dirty="0"/>
              <a:t> </a:t>
            </a:r>
            <a:endParaRPr lang="bg-BG" sz="2800" dirty="0"/>
          </a:p>
        </p:txBody>
      </p:sp>
      <p:pic>
        <p:nvPicPr>
          <p:cNvPr id="5122" name="Picture 2" descr="C:\Users\pc1\Desktop\sadsa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98745" y="1371600"/>
            <a:ext cx="5586483" cy="2438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654679"/>
          </a:xfrm>
        </p:spPr>
        <p:txBody>
          <a:bodyPr>
            <a:normAutofit fontScale="92500" lnSpcReduction="10000"/>
          </a:bodyPr>
          <a:lstStyle/>
          <a:p>
            <a:r>
              <a:rPr lang="en-US" noProof="1"/>
              <a:t>PoW</a:t>
            </a:r>
            <a:r>
              <a:rPr lang="en-US" dirty="0"/>
              <a:t> algorithm: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CryptoNight</a:t>
            </a:r>
          </a:p>
          <a:p>
            <a:r>
              <a:rPr lang="en-US" dirty="0"/>
              <a:t>No one can tell how rich you are</a:t>
            </a:r>
          </a:p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Unlinkability</a:t>
            </a:r>
            <a:r>
              <a:rPr lang="en-US" dirty="0"/>
              <a:t> – one-time address not linked to public address 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Public address </a:t>
            </a:r>
            <a:r>
              <a:rPr lang="en-US" dirty="0"/>
              <a:t>== randomly created brand new one-time destination address (send transaction)</a:t>
            </a:r>
          </a:p>
          <a:p>
            <a:r>
              <a:rPr lang="en-US" dirty="0"/>
              <a:t>Public record does not contain any mention that funds were received 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Public address </a:t>
            </a:r>
            <a:r>
              <a:rPr lang="en-US" dirty="0"/>
              <a:t>never appear in the public record of transactions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“Stealth address” </a:t>
            </a:r>
            <a:r>
              <a:rPr lang="en-US" dirty="0"/>
              <a:t>recorded and only the recipient, can recognize the incoming funds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Secret view key</a:t>
            </a:r>
            <a:r>
              <a:rPr lang="en-US" dirty="0"/>
              <a:t> is used to check each transaction by recipient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Monero Work?</a:t>
            </a:r>
          </a:p>
        </p:txBody>
      </p:sp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791200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Ring signatures</a:t>
            </a:r>
            <a:r>
              <a:rPr lang="en-US" dirty="0"/>
              <a:t> enable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“transaction mixing” </a:t>
            </a:r>
            <a:r>
              <a:rPr lang="en-US" dirty="0"/>
              <a:t>to occur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Transaction mixing</a:t>
            </a:r>
            <a:r>
              <a:rPr lang="en-US" dirty="0"/>
              <a:t> – obfuscation technique to make tracing very hard job</a:t>
            </a:r>
          </a:p>
          <a:p>
            <a:r>
              <a:rPr lang="en-US" dirty="0"/>
              <a:t>No one can tell which of the funds were really the source of the transaction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“Mixin” level</a:t>
            </a:r>
          </a:p>
          <a:p>
            <a:r>
              <a:rPr lang="en-US" dirty="0"/>
              <a:t> Larger mixin level == larger size of the transaction 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/>
              <a:t>Monero Work? </a:t>
            </a:r>
            <a:r>
              <a:rPr lang="en-US" dirty="0"/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495800"/>
            <a:ext cx="10815551" cy="761999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Live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81904" y="5228724"/>
            <a:ext cx="10806545" cy="692873"/>
          </a:xfrm>
        </p:spPr>
        <p:txBody>
          <a:bodyPr/>
          <a:lstStyle/>
          <a:p>
            <a:r>
              <a:rPr lang="en-US" dirty="0"/>
              <a:t>Monero (</a:t>
            </a:r>
            <a:r>
              <a:rPr lang="en-US" noProof="1"/>
              <a:t>Cryptonote</a:t>
            </a:r>
            <a:r>
              <a:rPr lang="en-US" dirty="0"/>
              <a:t>) Address Generation</a:t>
            </a:r>
          </a:p>
        </p:txBody>
      </p:sp>
      <p:sp>
        <p:nvSpPr>
          <p:cNvPr id="5" name="Текстово поле 4"/>
          <p:cNvSpPr txBox="1"/>
          <p:nvPr/>
        </p:nvSpPr>
        <p:spPr>
          <a:xfrm>
            <a:off x="836612" y="5990724"/>
            <a:ext cx="10505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https://xmr.llcoins.net</a:t>
            </a:r>
            <a:r>
              <a:rPr lang="en-US" sz="2800" dirty="0"/>
              <a:t> </a:t>
            </a:r>
            <a:endParaRPr lang="bg-BG" sz="2800" dirty="0"/>
          </a:p>
        </p:txBody>
      </p:sp>
      <p:pic>
        <p:nvPicPr>
          <p:cNvPr id="3074" name="Picture 2" descr="C:\Users\pc1\Desktop\sadsa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0012" y="1256144"/>
            <a:ext cx="9448800" cy="2924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117908"/>
            <a:ext cx="10815551" cy="761999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Live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91140" y="4879907"/>
            <a:ext cx="10806545" cy="692873"/>
          </a:xfrm>
        </p:spPr>
        <p:txBody>
          <a:bodyPr/>
          <a:lstStyle/>
          <a:p>
            <a:r>
              <a:rPr lang="en-US" dirty="0"/>
              <a:t>Monero Active Nodes Distribution</a:t>
            </a:r>
          </a:p>
        </p:txBody>
      </p:sp>
      <p:sp>
        <p:nvSpPr>
          <p:cNvPr id="5" name="Текстово поле 4"/>
          <p:cNvSpPr txBox="1"/>
          <p:nvPr/>
        </p:nvSpPr>
        <p:spPr>
          <a:xfrm>
            <a:off x="491287" y="5572780"/>
            <a:ext cx="1120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https://monerohash.com/nodes-distribution.html</a:t>
            </a:r>
            <a:r>
              <a:rPr lang="en-US" sz="2800" dirty="0"/>
              <a:t> </a:t>
            </a:r>
            <a:endParaRPr lang="bg-BG" sz="2800" dirty="0"/>
          </a:p>
        </p:txBody>
      </p:sp>
      <p:pic>
        <p:nvPicPr>
          <p:cNvPr id="4098" name="Picture 2" descr="C:\Users\pc1\Desktop\sadsa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85777" y="978123"/>
            <a:ext cx="7012420" cy="29111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3EB0B7-A323-42A2-ACF7-3B725E911A64}"/>
              </a:ext>
            </a:extLst>
          </p:cNvPr>
          <p:cNvSpPr/>
          <p:nvPr/>
        </p:nvSpPr>
        <p:spPr>
          <a:xfrm>
            <a:off x="643687" y="6255484"/>
            <a:ext cx="10896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Sample transaction: </a:t>
            </a:r>
            <a:r>
              <a:rPr lang="en-US" sz="1400" dirty="0">
                <a:hlinkClick r:id="rId5"/>
              </a:rPr>
              <a:t>https://monerohash.com/explorer/tx/119fee2b667eb809310749e6df78314b00da418966e701784805df1ad140f875/1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791200"/>
          </a:xfrm>
        </p:spPr>
        <p:txBody>
          <a:bodyPr>
            <a:normAutofit/>
          </a:bodyPr>
          <a:lstStyle/>
          <a:p>
            <a:r>
              <a:rPr lang="en-US" dirty="0"/>
              <a:t>The ordinary digital signature</a:t>
            </a:r>
          </a:p>
          <a:p>
            <a:pPr lvl="1"/>
            <a:r>
              <a:rPr lang="en-US" dirty="0"/>
              <a:t>Necessary condition but not always a sufficient condition</a:t>
            </a:r>
          </a:p>
          <a:p>
            <a:pPr lvl="2"/>
            <a:r>
              <a:rPr lang="en-US" dirty="0"/>
              <a:t>Verification process involves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public key </a:t>
            </a:r>
            <a:r>
              <a:rPr lang="en-US" dirty="0"/>
              <a:t>of the signer</a:t>
            </a:r>
          </a:p>
          <a:p>
            <a:pPr lvl="1"/>
            <a:r>
              <a:rPr lang="en-US" dirty="0"/>
              <a:t>The signature proves that the author possesses the corresponding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secret key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dirty="0"/>
              <a:t>Ring Signatures: Untraceable Payments</a:t>
            </a:r>
          </a:p>
        </p:txBody>
      </p:sp>
      <p:pic>
        <p:nvPicPr>
          <p:cNvPr id="1026" name="Picture 2" descr="C:\Users\pc1\Desktop\cn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2619" y="4302156"/>
            <a:ext cx="10045898" cy="22231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335280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Ring signature</a:t>
            </a:r>
            <a:r>
              <a:rPr lang="en-US" dirty="0"/>
              <a:t> - more sophisticated scheme</a:t>
            </a:r>
          </a:p>
          <a:p>
            <a:pPr lvl="1"/>
            <a:r>
              <a:rPr lang="en-US" dirty="0"/>
              <a:t>Several different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public keys</a:t>
            </a:r>
          </a:p>
          <a:p>
            <a:pPr lvl="1"/>
            <a:r>
              <a:rPr lang="en-US" dirty="0"/>
              <a:t>Group of individuals </a:t>
            </a:r>
          </a:p>
          <a:p>
            <a:pPr lvl="2"/>
            <a:r>
              <a:rPr lang="en-US" dirty="0"/>
              <a:t>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own secret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public key</a:t>
            </a:r>
          </a:p>
          <a:p>
            <a:pPr lvl="1"/>
            <a:r>
              <a:rPr lang="en-US" dirty="0"/>
              <a:t>Proving the signer of a given message is a member of the group</a:t>
            </a:r>
          </a:p>
          <a:p>
            <a:pPr lvl="1"/>
            <a:r>
              <a:rPr lang="en-US" dirty="0"/>
              <a:t>Verifier cannot establish the identity of the signer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dirty="0"/>
              <a:t>Ring Signatures: Untraceable Payments (2)</a:t>
            </a:r>
          </a:p>
        </p:txBody>
      </p:sp>
      <p:pic>
        <p:nvPicPr>
          <p:cNvPr id="2051" name="Picture 3" descr="C:\Users\pc1\Desktop\cn0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1412" y="4343400"/>
            <a:ext cx="9601200" cy="22998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32F62B-1486-405D-BA1E-037292F523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192AA-F4B0-4C45-95D1-E04D1F3A8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Zero-knowledge proof</a:t>
            </a:r>
          </a:p>
          <a:p>
            <a:pPr lvl="1"/>
            <a:r>
              <a:rPr lang="en-US" dirty="0"/>
              <a:t>A proof that a someone knows something, without revealing it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Provers </a:t>
            </a:r>
            <a:r>
              <a:rPr lang="en-US" dirty="0"/>
              <a:t>generate proof (and hide secret info)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Verifiers </a:t>
            </a:r>
            <a:r>
              <a:rPr lang="en-US" dirty="0"/>
              <a:t>verify the proof (without revealing the secret info)</a:t>
            </a:r>
          </a:p>
          <a:p>
            <a:pPr>
              <a:spcBef>
                <a:spcPts val="1200"/>
              </a:spcBef>
            </a:pPr>
            <a:r>
              <a:rPr lang="en-US" dirty="0"/>
              <a:t>Interactive zero-knowledge proof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Prover</a:t>
            </a:r>
            <a:r>
              <a:rPr lang="en-US" dirty="0"/>
              <a:t> convinces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verifier</a:t>
            </a:r>
            <a:r>
              <a:rPr lang="en-US" dirty="0"/>
              <a:t> that the prover knows a secret</a:t>
            </a:r>
          </a:p>
          <a:p>
            <a:pPr lvl="1"/>
            <a:r>
              <a:rPr lang="en-US" dirty="0"/>
              <a:t>Sequence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interactions</a:t>
            </a:r>
            <a:r>
              <a:rPr lang="en-US" dirty="0"/>
              <a:t> (exchanged messages) between them</a:t>
            </a:r>
          </a:p>
          <a:p>
            <a:pPr>
              <a:spcBef>
                <a:spcPts val="1200"/>
              </a:spcBef>
            </a:pPr>
            <a:r>
              <a:rPr lang="en-US" dirty="0"/>
              <a:t>Non-interactive zero-knowledge proof</a:t>
            </a:r>
          </a:p>
          <a:p>
            <a:pPr lvl="1"/>
            <a:r>
              <a:rPr lang="en-US" dirty="0"/>
              <a:t>A proof that does not need to interact between the parties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C09DF6-B7D3-447B-B948-6D93B1276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Zero-Knowledge Proof</a:t>
            </a:r>
          </a:p>
        </p:txBody>
      </p:sp>
    </p:spTree>
    <p:extLst>
      <p:ext uri="{BB962C8B-B14F-4D97-AF65-F5344CB8AC3E}">
        <p14:creationId xmlns:p14="http://schemas.microsoft.com/office/powerpoint/2010/main" val="34639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32766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Automatic creation of multiple unique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one-time keys</a:t>
            </a:r>
          </a:p>
          <a:p>
            <a:r>
              <a:rPr lang="en-US" dirty="0"/>
              <a:t>Derived from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single public key</a:t>
            </a:r>
          </a:p>
          <a:p>
            <a:r>
              <a:rPr lang="en-US" dirty="0"/>
              <a:t>Modification of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Diffie-Hellman </a:t>
            </a:r>
            <a:r>
              <a:rPr lang="en-US" dirty="0"/>
              <a:t>exchange protocol</a:t>
            </a:r>
          </a:p>
          <a:p>
            <a:pPr lvl="1"/>
            <a:r>
              <a:rPr lang="en-US" dirty="0"/>
              <a:t>Sender uses the receiver's public address and his own random data to compute a one-time key for the payment</a:t>
            </a:r>
          </a:p>
          <a:p>
            <a:r>
              <a:rPr lang="en-US" dirty="0"/>
              <a:t>Usage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random data </a:t>
            </a:r>
            <a:r>
              <a:rPr lang="en-US" dirty="0"/>
              <a:t>by the sender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different one-time key 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dirty="0"/>
              <a:t>One-Time Keys: Unlinkable Transactions</a:t>
            </a:r>
          </a:p>
        </p:txBody>
      </p:sp>
      <p:pic>
        <p:nvPicPr>
          <p:cNvPr id="3075" name="Picture 3" descr="C:\Users\pc1\Desktop\cn0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3812" y="4268082"/>
            <a:ext cx="9372600" cy="23262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36576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“Traceable ring signature” to “Linkability ring signature” 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CryptoNote</a:t>
            </a:r>
            <a:r>
              <a:rPr lang="en-US" dirty="0"/>
              <a:t> linkability </a:t>
            </a:r>
          </a:p>
          <a:p>
            <a:pPr lvl="1"/>
            <a:r>
              <a:rPr lang="en-US" dirty="0"/>
              <a:t>Special marker created by a user while signing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(key image)</a:t>
            </a:r>
          </a:p>
          <a:p>
            <a:pPr lvl="1"/>
            <a:r>
              <a:rPr lang="en-US" dirty="0"/>
              <a:t>One-way function - given only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key image </a:t>
            </a:r>
            <a:r>
              <a:rPr lang="en-US" dirty="0"/>
              <a:t>it is impossible to recover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private key</a:t>
            </a:r>
          </a:p>
          <a:p>
            <a:pPr lvl="1"/>
            <a:r>
              <a:rPr lang="en-US" dirty="0"/>
              <a:t>Computationally impossible to find a collision </a:t>
            </a:r>
          </a:p>
          <a:p>
            <a:r>
              <a:rPr lang="en-US" dirty="0"/>
              <a:t>All users keep the list of the used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key images</a:t>
            </a:r>
          </a:p>
          <a:p>
            <a:r>
              <a:rPr lang="en-US" dirty="0"/>
              <a:t>Reject new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ring signature </a:t>
            </a:r>
            <a:r>
              <a:rPr lang="en-US" dirty="0"/>
              <a:t>with a duplicate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key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/>
              <a:t>Double-Spending Proof</a:t>
            </a:r>
          </a:p>
        </p:txBody>
      </p:sp>
      <p:pic>
        <p:nvPicPr>
          <p:cNvPr id="4098" name="Picture 2" descr="C:\Users\pc1\Desktop\cn0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6212" y="4724400"/>
            <a:ext cx="8991600" cy="19020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791200"/>
          </a:xfrm>
        </p:spPr>
        <p:txBody>
          <a:bodyPr>
            <a:normAutofit/>
          </a:bodyPr>
          <a:lstStyle/>
          <a:p>
            <a:r>
              <a:rPr lang="en-US" dirty="0"/>
              <a:t>Mitigate risks associated with 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Key re-usage 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One-input-to-one-output tracing</a:t>
            </a:r>
          </a:p>
          <a:p>
            <a:r>
              <a:rPr lang="en-US" dirty="0"/>
              <a:t>Address for a payment 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Unique one-time key</a:t>
            </a:r>
          </a:p>
          <a:p>
            <a:pPr lvl="1"/>
            <a:r>
              <a:rPr lang="en-US" dirty="0"/>
              <a:t>Derived from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sender's</a:t>
            </a:r>
            <a:r>
              <a:rPr lang="en-US" dirty="0"/>
              <a:t> and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recipient's data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Graph</a:t>
            </a:r>
            <a:r>
              <a:rPr lang="en-US" dirty="0"/>
              <a:t> without any cycles</a:t>
            </a:r>
          </a:p>
          <a:p>
            <a:pPr lvl="1"/>
            <a:r>
              <a:rPr lang="en-US" dirty="0"/>
              <a:t>Billions of possible graphs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ring signature </a:t>
            </a:r>
            <a:r>
              <a:rPr lang="en-US" dirty="0"/>
              <a:t>produces ambiguity)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/>
              <a:t>CryptoNote Blockchain Analysis Resistance</a:t>
            </a:r>
          </a:p>
        </p:txBody>
      </p:sp>
      <p:pic>
        <p:nvPicPr>
          <p:cNvPr id="5125" name="Picture 5" descr="C:\Users\pc1\Desktop\11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5412" y="1219200"/>
            <a:ext cx="5562600" cy="304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/>
              <a:t>Standard CryptoNote Transaction</a:t>
            </a:r>
          </a:p>
        </p:txBody>
      </p:sp>
      <p:pic>
        <p:nvPicPr>
          <p:cNvPr id="6147" name="Picture 3" descr="C:\Users\pc1\Desktop\cryptonote_transaction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012" y="914400"/>
            <a:ext cx="11804650" cy="56194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684" y="4919349"/>
            <a:ext cx="10815551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Exercise: Playing with Monero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81684" y="5712544"/>
            <a:ext cx="10815551" cy="719034"/>
          </a:xfrm>
        </p:spPr>
        <p:txBody>
          <a:bodyPr/>
          <a:lstStyle/>
          <a:p>
            <a:r>
              <a:rPr lang="en-US"/>
              <a:t>Get and </a:t>
            </a:r>
            <a:r>
              <a:rPr lang="en-US" dirty="0"/>
              <a:t>Send Monero</a:t>
            </a:r>
          </a:p>
        </p:txBody>
      </p:sp>
      <p:pic>
        <p:nvPicPr>
          <p:cNvPr id="6146" name="Picture 2" descr="C:\Users\pc1\Desktop\1_BVU6JxGaDQpVoIFkbcY0AQ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89212" y="1295400"/>
            <a:ext cx="6638925" cy="33056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5105400"/>
            <a:ext cx="10815551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Verge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0812" y="5867400"/>
            <a:ext cx="11887200" cy="719034"/>
          </a:xfrm>
        </p:spPr>
        <p:txBody>
          <a:bodyPr/>
          <a:lstStyle/>
          <a:p>
            <a:r>
              <a:rPr lang="en-US" dirty="0"/>
              <a:t>How Does Verge Work? </a:t>
            </a:r>
          </a:p>
        </p:txBody>
      </p:sp>
      <p:pic>
        <p:nvPicPr>
          <p:cNvPr id="8194" name="Picture 2" descr="C:\Users\pc1\Desktop\149412284006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89412" y="1524000"/>
            <a:ext cx="3879849" cy="32532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914400"/>
            <a:ext cx="11804822" cy="57912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Privacy cryptocurrency </a:t>
            </a:r>
          </a:p>
          <a:p>
            <a:r>
              <a:rPr lang="en-US" dirty="0"/>
              <a:t>Focused on communication through protocols like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I2p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Tor</a:t>
            </a:r>
          </a:p>
          <a:p>
            <a:r>
              <a:rPr lang="en-US" dirty="0"/>
              <a:t>5 Proof-of-Work algorithms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Scrypt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X17</a:t>
            </a:r>
            <a:endParaRPr lang="en-US" dirty="0"/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Lyra2rev2</a:t>
            </a:r>
            <a:endParaRPr lang="en-US" dirty="0"/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myr-groestl</a:t>
            </a:r>
            <a:endParaRPr lang="en-US" dirty="0"/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blake2s</a:t>
            </a:r>
            <a:endParaRPr lang="en-US" dirty="0"/>
          </a:p>
          <a:p>
            <a:r>
              <a:rPr lang="en-US" dirty="0"/>
              <a:t>Algorithms have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30-second block target block time</a:t>
            </a:r>
          </a:p>
          <a:p>
            <a:r>
              <a:rPr lang="en-US" dirty="0"/>
              <a:t>Difficulty influenced by the algorithms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hash rate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P2P</a:t>
            </a:r>
            <a:r>
              <a:rPr lang="en-US" dirty="0"/>
              <a:t> transaction support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Telegram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Discord</a:t>
            </a:r>
          </a:p>
          <a:p>
            <a:r>
              <a:rPr lang="en-US" dirty="0"/>
              <a:t>Future development to incorporate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Rootstock</a:t>
            </a:r>
            <a:r>
              <a:rPr lang="en-US" dirty="0"/>
              <a:t> (RSK)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Verge</a:t>
            </a:r>
          </a:p>
        </p:txBody>
      </p:sp>
      <p:pic>
        <p:nvPicPr>
          <p:cNvPr id="11266" name="Picture 2" descr="C:\Users\pc1\Desktop\DQmc24fMnzQARJN1E1GAgzvw8GNNy23TUAddWtokTro5c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0412" y="3200400"/>
            <a:ext cx="3200400" cy="3200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5068456"/>
            <a:ext cx="10815551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Bytecoin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81904" y="5867400"/>
            <a:ext cx="10806545" cy="719034"/>
          </a:xfrm>
        </p:spPr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Bytecoin</a:t>
            </a:r>
            <a:r>
              <a:rPr lang="en-US" dirty="0"/>
              <a:t> Work? </a:t>
            </a:r>
          </a:p>
        </p:txBody>
      </p:sp>
      <p:pic>
        <p:nvPicPr>
          <p:cNvPr id="3074" name="Picture 2" descr="C:\Users\pc1\Desktop\og-logo-730x35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91574" y="1676400"/>
            <a:ext cx="6600825" cy="31647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838200"/>
            <a:ext cx="11804822" cy="58674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first private untraceable cryptocurrency with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CryptoNote</a:t>
            </a:r>
            <a:r>
              <a:rPr lang="en-US" dirty="0"/>
              <a:t> technology</a:t>
            </a:r>
          </a:p>
          <a:p>
            <a:r>
              <a:rPr lang="en-US" dirty="0"/>
              <a:t>Instant private transactions</a:t>
            </a:r>
          </a:p>
          <a:p>
            <a:r>
              <a:rPr lang="en-US" dirty="0"/>
              <a:t>Totally untraceable</a:t>
            </a:r>
          </a:p>
          <a:p>
            <a:r>
              <a:rPr lang="en-US" dirty="0"/>
              <a:t>No additional fees</a:t>
            </a:r>
          </a:p>
          <a:p>
            <a:r>
              <a:rPr lang="en-US" dirty="0"/>
              <a:t>Limited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184.47</a:t>
            </a:r>
            <a:r>
              <a:rPr lang="en-US" dirty="0"/>
              <a:t> billion BCN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Modular code base</a:t>
            </a:r>
          </a:p>
          <a:p>
            <a:pPr lvl="1"/>
            <a:r>
              <a:rPr lang="en-US" dirty="0"/>
              <a:t>Build application with source code modules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Powerful and flexible API</a:t>
            </a:r>
          </a:p>
          <a:p>
            <a:pPr lvl="1"/>
            <a:r>
              <a:rPr lang="en-US" dirty="0"/>
              <a:t>Multi-purpose and multi-layer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Multisignature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797859"/>
          </a:xfrm>
        </p:spPr>
        <p:txBody>
          <a:bodyPr/>
          <a:lstStyle/>
          <a:p>
            <a:r>
              <a:rPr lang="en-US" dirty="0"/>
              <a:t>Bytecoin</a:t>
            </a:r>
          </a:p>
        </p:txBody>
      </p:sp>
      <p:pic>
        <p:nvPicPr>
          <p:cNvPr id="2050" name="Picture 2" descr="C:\Users\pc1\Desktop\DMMPWpaW0AAOkK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24994" y="3124200"/>
            <a:ext cx="3255818" cy="32439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4841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762000"/>
            <a:ext cx="11804821" cy="595947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Zcash</a:t>
            </a:r>
            <a:r>
              <a:rPr lang="en-US" sz="2700" dirty="0"/>
              <a:t> – Open, permissionless using zero knowledge cryptography</a:t>
            </a:r>
          </a:p>
          <a:p>
            <a:pPr>
              <a:lnSpc>
                <a:spcPct val="100000"/>
              </a:lnSpc>
            </a:pP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Private Payment Channels </a:t>
            </a:r>
            <a:r>
              <a:rPr lang="en-US" sz="2700" dirty="0"/>
              <a:t>– Blind Off-chain Lightweight Transactions</a:t>
            </a:r>
          </a:p>
          <a:p>
            <a:pPr>
              <a:lnSpc>
                <a:spcPct val="100000"/>
              </a:lnSpc>
            </a:pP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Hush</a:t>
            </a:r>
            <a:r>
              <a:rPr lang="en-US" sz="2700" dirty="0"/>
              <a:t> – Based on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Bitcoin's </a:t>
            </a:r>
            <a:r>
              <a:rPr lang="en-US" sz="2700" dirty="0"/>
              <a:t>code,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Zcash’s</a:t>
            </a:r>
            <a:r>
              <a:rPr lang="en-US" sz="2700" dirty="0"/>
              <a:t> methodology</a:t>
            </a:r>
          </a:p>
          <a:p>
            <a:pPr>
              <a:lnSpc>
                <a:spcPct val="100000"/>
              </a:lnSpc>
            </a:pP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Dash</a:t>
            </a:r>
            <a:r>
              <a:rPr lang="en-US" sz="2700" dirty="0"/>
              <a:t> – Unique fully-incentivized peer-to-peer network</a:t>
            </a:r>
          </a:p>
          <a:p>
            <a:pPr lvl="1">
              <a:lnSpc>
                <a:spcPct val="100000"/>
              </a:lnSpc>
            </a:pPr>
            <a:r>
              <a:rPr lang="en-US" sz="2600" dirty="0" err="1">
                <a:solidFill>
                  <a:schemeClr val="tx2">
                    <a:lumMod val="75000"/>
                  </a:schemeClr>
                </a:solidFill>
              </a:rPr>
              <a:t>Masternodes</a:t>
            </a:r>
            <a:r>
              <a:rPr lang="en-US" sz="2600" dirty="0"/>
              <a:t> – server connected to the network </a:t>
            </a:r>
          </a:p>
          <a:p>
            <a:pPr>
              <a:lnSpc>
                <a:spcPct val="100000"/>
              </a:lnSpc>
            </a:pP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PIVX</a:t>
            </a:r>
            <a:r>
              <a:rPr lang="en-US" sz="2700" dirty="0"/>
              <a:t> – Private Instant Verified Transaction</a:t>
            </a:r>
          </a:p>
          <a:p>
            <a:pPr>
              <a:lnSpc>
                <a:spcPct val="100000"/>
              </a:lnSpc>
            </a:pP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Monero</a:t>
            </a:r>
            <a:r>
              <a:rPr lang="en-US" sz="2700" dirty="0"/>
              <a:t> – Secure private untraceable currency</a:t>
            </a:r>
          </a:p>
          <a:p>
            <a:pPr lvl="1"/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Ring Signatures - </a:t>
            </a:r>
            <a:r>
              <a:rPr lang="en-US" sz="2600" dirty="0"/>
              <a:t>several different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public keys</a:t>
            </a:r>
          </a:p>
          <a:p>
            <a:pPr>
              <a:lnSpc>
                <a:spcPct val="100000"/>
              </a:lnSpc>
            </a:pP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Verge</a:t>
            </a:r>
            <a:r>
              <a:rPr lang="en-US" sz="2700" dirty="0"/>
              <a:t> – has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5 Proof-of-Work </a:t>
            </a:r>
            <a:r>
              <a:rPr lang="en-US" sz="2700" dirty="0"/>
              <a:t>algorithms</a:t>
            </a:r>
          </a:p>
          <a:p>
            <a:pPr>
              <a:lnSpc>
                <a:spcPct val="100000"/>
              </a:lnSpc>
            </a:pP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Bytecoin</a:t>
            </a:r>
            <a:r>
              <a:rPr lang="en-US" sz="2700" dirty="0"/>
              <a:t> – first private untraceable cryptocurrency with </a:t>
            </a:r>
            <a:br>
              <a:rPr lang="en-US" sz="2700" dirty="0"/>
            </a:br>
            <a:r>
              <a:rPr lang="en-US" sz="2700" dirty="0"/>
              <a:t>the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CryptoNote</a:t>
            </a:r>
            <a:r>
              <a:rPr lang="en-US" sz="2700" dirty="0"/>
              <a:t> technology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797859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3" name="Picture 2" descr="Summary">
            <a:extLst>
              <a:ext uri="{FF2B5EF4-FFF2-40B4-BE49-F238E27FC236}">
                <a16:creationId xmlns:a16="http://schemas.microsoft.com/office/drawing/2014/main" id="{697EF775-E6E4-48D9-ABD0-A6B3C7831C9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71310" y="3657600"/>
            <a:ext cx="1887718" cy="259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1" cy="5570355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Completeness</a:t>
            </a:r>
            <a:r>
              <a:rPr lang="en-US" dirty="0"/>
              <a:t> – if the statement is true, the honest verifier will be convinced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Soundness</a:t>
            </a:r>
            <a:r>
              <a:rPr lang="en-US" dirty="0"/>
              <a:t> – if the statement is false, no cheating prover can convince the honest verifier that it is true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Zero-knowledge</a:t>
            </a:r>
            <a:r>
              <a:rPr lang="en-US" dirty="0"/>
              <a:t> – no verifier learns anything other than the fact that the statement is true</a:t>
            </a:r>
          </a:p>
          <a:p>
            <a:r>
              <a:rPr lang="en-US" dirty="0"/>
              <a:t>Non-interactive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zero knowledge proofs</a:t>
            </a:r>
          </a:p>
          <a:p>
            <a:pPr lvl="1"/>
            <a:r>
              <a:rPr lang="en-US" dirty="0"/>
              <a:t>Data verified without interaction from the prover</a:t>
            </a:r>
          </a:p>
          <a:p>
            <a:r>
              <a:rPr lang="en-US" dirty="0"/>
              <a:t>Zero-knowledge proofs can guarantee the validity of transactions</a:t>
            </a:r>
          </a:p>
          <a:p>
            <a:pPr lvl="1"/>
            <a:r>
              <a:rPr lang="en-US" dirty="0"/>
              <a:t>Without revealing what's inside the transactions</a:t>
            </a:r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Knowledge Proofs</a:t>
            </a:r>
          </a:p>
        </p:txBody>
      </p:sp>
    </p:spTree>
    <p:extLst>
      <p:ext uri="{BB962C8B-B14F-4D97-AF65-F5344CB8AC3E}">
        <p14:creationId xmlns:p14="http://schemas.microsoft.com/office/powerpoint/2010/main" val="220806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Privacy Coins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http://www.kingsland.academy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1052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BEA5F5-85BF-4AAD-B3A8-2FA06AF94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43C9F-A632-4EB6-B800-88882AFEB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990600"/>
            <a:ext cx="11847599" cy="55626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Zcash: </a:t>
            </a:r>
            <a:r>
              <a:rPr lang="en-US" dirty="0">
                <a:hlinkClick r:id="rId2"/>
              </a:rPr>
              <a:t>https://z.cash/</a:t>
            </a:r>
            <a:r>
              <a:rPr lang="en-US" dirty="0"/>
              <a:t> </a:t>
            </a:r>
          </a:p>
          <a:p>
            <a:r>
              <a:rPr lang="en-US" dirty="0"/>
              <a:t>How Zcash Works: </a:t>
            </a:r>
            <a:r>
              <a:rPr lang="en-US" dirty="0">
                <a:hlinkClick r:id="rId3"/>
              </a:rPr>
              <a:t>https://z.cash/technology/</a:t>
            </a:r>
            <a:r>
              <a:rPr lang="en-US" dirty="0"/>
              <a:t> </a:t>
            </a:r>
          </a:p>
          <a:p>
            <a:r>
              <a:rPr lang="en-US" dirty="0"/>
              <a:t>Building a Block of a Transaction: </a:t>
            </a:r>
            <a:r>
              <a:rPr lang="en-US" dirty="0">
                <a:hlinkClick r:id="rId4"/>
              </a:rPr>
              <a:t>https://z.cash/blog/anatomy-of-zcash.html</a:t>
            </a:r>
            <a:r>
              <a:rPr lang="en-US" dirty="0"/>
              <a:t> </a:t>
            </a:r>
          </a:p>
          <a:p>
            <a:r>
              <a:rPr lang="en-US" dirty="0"/>
              <a:t>Dash: </a:t>
            </a:r>
            <a:r>
              <a:rPr lang="en-US" dirty="0">
                <a:hlinkClick r:id="rId5"/>
              </a:rPr>
              <a:t>https://dashpay.atlassian.net/wiki/spaces/DOC/pages/29360130/Introducing+Dash</a:t>
            </a:r>
            <a:r>
              <a:rPr lang="en-US" dirty="0"/>
              <a:t> </a:t>
            </a:r>
          </a:p>
          <a:p>
            <a:r>
              <a:rPr lang="en-US" dirty="0"/>
              <a:t>Masternodes: </a:t>
            </a:r>
            <a:r>
              <a:rPr lang="en-US" dirty="0">
                <a:hlinkClick r:id="rId6"/>
              </a:rPr>
              <a:t>https://dashpay.atlassian.net/wiki/spaces/DOC/pages/1146943/Masternodes</a:t>
            </a:r>
            <a:r>
              <a:rPr lang="en-US" dirty="0"/>
              <a:t> </a:t>
            </a:r>
          </a:p>
          <a:p>
            <a:r>
              <a:rPr lang="en-US" dirty="0"/>
              <a:t>Privacy coins: </a:t>
            </a:r>
            <a:r>
              <a:rPr lang="en-US" dirty="0">
                <a:hlinkClick r:id="rId7"/>
              </a:rPr>
              <a:t>https://coincentral.com/privacy-coins-what-are-they-how-do-they-work-and-why-are-they-needed/</a:t>
            </a:r>
            <a:endParaRPr lang="en-US" dirty="0"/>
          </a:p>
          <a:p>
            <a:r>
              <a:rPr lang="en-US" dirty="0"/>
              <a:t>Monero: </a:t>
            </a:r>
            <a:r>
              <a:rPr lang="en-US" dirty="0">
                <a:hlinkClick r:id="rId8"/>
              </a:rPr>
              <a:t>https://getmonero.org/</a:t>
            </a:r>
            <a:r>
              <a:rPr lang="en-US" dirty="0"/>
              <a:t> </a:t>
            </a:r>
          </a:p>
          <a:p>
            <a:r>
              <a:rPr lang="en-US" dirty="0"/>
              <a:t>CryptoNote: </a:t>
            </a:r>
            <a:r>
              <a:rPr lang="en-US" dirty="0">
                <a:hlinkClick r:id="rId9"/>
              </a:rPr>
              <a:t>https://cryptonote.org/inside/</a:t>
            </a:r>
            <a:r>
              <a:rPr lang="en-US" dirty="0"/>
              <a:t> </a:t>
            </a:r>
          </a:p>
          <a:p>
            <a:r>
              <a:rPr lang="en-US" dirty="0"/>
              <a:t>Privacy coins: </a:t>
            </a:r>
            <a:r>
              <a:rPr lang="en-US" dirty="0">
                <a:hlinkClick r:id="rId7"/>
              </a:rPr>
              <a:t>https://coincentral.com/privacy-coins-what-are-they-how-do-they-work-and-why-are-they-needed/</a:t>
            </a:r>
            <a:endParaRPr lang="en-US" dirty="0"/>
          </a:p>
          <a:p>
            <a:r>
              <a:rPr lang="en-US" dirty="0"/>
              <a:t>Bytecoin: </a:t>
            </a:r>
            <a:r>
              <a:rPr lang="en-US" dirty="0">
                <a:hlinkClick r:id="rId10"/>
              </a:rPr>
              <a:t>https://wiki.bytecoin.org/wiki/Main_Page</a:t>
            </a:r>
            <a:r>
              <a:rPr lang="en-US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55D198-D05F-44AB-AF75-2696FDF87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587091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7D94F-B14B-4804-8D39-A4B702A48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EC1D2-54D5-4F3F-8768-EB6920D0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695199" cy="5570356"/>
          </a:xfrm>
        </p:spPr>
        <p:txBody>
          <a:bodyPr>
            <a:normAutofit/>
          </a:bodyPr>
          <a:lstStyle/>
          <a:p>
            <a:r>
              <a:rPr lang="en-US" dirty="0"/>
              <a:t>You have a function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/>
              <a:t> taking two inputs: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C(x, w)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/>
              <a:t> is the public input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</a:t>
            </a:r>
            <a:r>
              <a:rPr lang="en-US" dirty="0"/>
              <a:t> is the secret witness input</a:t>
            </a:r>
          </a:p>
          <a:p>
            <a:pPr lvl="1"/>
            <a:r>
              <a:rPr lang="en-US" dirty="0"/>
              <a:t>Output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boolean</a:t>
            </a:r>
            <a:r>
              <a:rPr lang="en-US" dirty="0"/>
              <a:t> (true / false) 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Goal:</a:t>
            </a:r>
            <a:r>
              <a:rPr lang="en-US" dirty="0"/>
              <a:t> given a specific public input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prove that the prover knows a secret input 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 </a:t>
            </a:r>
            <a:r>
              <a:rPr lang="en-US" dirty="0"/>
              <a:t>such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C(x, w) == true</a:t>
            </a:r>
          </a:p>
          <a:p>
            <a:pPr lvl="1"/>
            <a:r>
              <a:rPr lang="en-US" dirty="0"/>
              <a:t>Typical function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/>
              <a:t>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</a:t>
            </a:r>
            <a:r>
              <a:rPr lang="en-US" dirty="0"/>
              <a:t>) is: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SHA256(w) == x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A07E4-BB74-45B6-AE80-39A396D2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Knowledge Proofs Example</a:t>
            </a:r>
          </a:p>
        </p:txBody>
      </p:sp>
      <p:pic>
        <p:nvPicPr>
          <p:cNvPr id="2050" name="Picture 2" descr="C:\Users\pc1\Desktop\U5dt8jECSfPH46bpYVADVeS22JuTfNj_1680x840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31284" y="1905000"/>
            <a:ext cx="3317376" cy="2514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2688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21AE87-578D-40CC-A0DA-3B920BB6E8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FD3E0-C3C9-4228-BFFA-8BB746D0C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Schnorr protocol</a:t>
            </a:r>
          </a:p>
          <a:p>
            <a:pPr lvl="1"/>
            <a:r>
              <a:rPr lang="en-US" dirty="0"/>
              <a:t>Proof of knowledge of a discrete logarithm (works with ECC)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http://www.lsv.fr/Software/spore/schnorr.pdf</a:t>
            </a:r>
            <a:endParaRPr lang="en-US" dirty="0"/>
          </a:p>
          <a:p>
            <a:pPr>
              <a:spcBef>
                <a:spcPts val="18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zk-SNARKs</a:t>
            </a:r>
          </a:p>
          <a:p>
            <a:pPr lvl="1"/>
            <a:r>
              <a:rPr lang="en-US" dirty="0"/>
              <a:t>Zero-knowledge proof cryptosystem used in </a:t>
            </a:r>
            <a:r>
              <a:rPr lang="en-US" dirty="0" err="1"/>
              <a:t>Zcash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Z</a:t>
            </a:r>
            <a:r>
              <a:rPr lang="en-US" dirty="0"/>
              <a:t>ero-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/>
              <a:t>nowledge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/>
              <a:t>uccinct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on-Interactive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Ar</a:t>
            </a:r>
            <a:r>
              <a:rPr lang="en-US" dirty="0"/>
              <a:t>gument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/>
              <a:t>nowledge</a:t>
            </a:r>
          </a:p>
          <a:p>
            <a:pPr lvl="1"/>
            <a:r>
              <a:rPr lang="en-US" dirty="0"/>
              <a:t>Build around the elliptic-curve cryptography (ECC)</a:t>
            </a:r>
          </a:p>
          <a:p>
            <a:pPr lvl="1"/>
            <a:r>
              <a:rPr lang="en-US" dirty="0">
                <a:hlinkClick r:id="rId3"/>
              </a:rPr>
              <a:t>https://z.cash/technology/zksnarks.html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135AA0-F453-483F-B7BB-1ADEB0C1F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Knowledge Proof Protocols</a:t>
            </a:r>
          </a:p>
        </p:txBody>
      </p:sp>
    </p:spTree>
    <p:extLst>
      <p:ext uri="{BB962C8B-B14F-4D97-AF65-F5344CB8AC3E}">
        <p14:creationId xmlns:p14="http://schemas.microsoft.com/office/powerpoint/2010/main" val="8455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828" y="4356529"/>
            <a:ext cx="9832319" cy="711927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Privacy Coins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182346" y="5181600"/>
            <a:ext cx="9824132" cy="1365365"/>
          </a:xfrm>
        </p:spPr>
        <p:txBody>
          <a:bodyPr/>
          <a:lstStyle/>
          <a:p>
            <a:r>
              <a:rPr lang="en-US" dirty="0"/>
              <a:t>Zcash, Hush, Dash, PIVX, </a:t>
            </a:r>
            <a:br>
              <a:rPr lang="en-US" dirty="0"/>
            </a:br>
            <a:r>
              <a:rPr lang="en-US" dirty="0"/>
              <a:t>Monero, Verge, </a:t>
            </a:r>
            <a:r>
              <a:rPr lang="en-US" noProof="1"/>
              <a:t>Bytecoin</a:t>
            </a:r>
          </a:p>
        </p:txBody>
      </p:sp>
      <p:pic>
        <p:nvPicPr>
          <p:cNvPr id="2050" name="Picture 2" descr="C:\Users\pc1\Desktop\Blockchain2.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16576" y="921328"/>
            <a:ext cx="5403273" cy="3186545"/>
          </a:xfrm>
          <a:prstGeom prst="roundRect">
            <a:avLst>
              <a:gd name="adj" fmla="val 24045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00130E-1975-41DF-9B52-DABE1636F5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0646E-9FC4-44C2-BC76-57682DD66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Privacy coins might hide different transaction elements</a:t>
            </a:r>
          </a:p>
          <a:p>
            <a:pPr>
              <a:spcBef>
                <a:spcPts val="1800"/>
              </a:spcBef>
            </a:pPr>
            <a:r>
              <a:rPr lang="en-US" dirty="0"/>
              <a:t>Hidden amounts in the transactions</a:t>
            </a:r>
          </a:p>
          <a:p>
            <a:pPr lvl="1"/>
            <a:r>
              <a:rPr lang="en-US" dirty="0"/>
              <a:t>E.g.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MimbleWimble </a:t>
            </a:r>
            <a:r>
              <a:rPr lang="en-US" dirty="0"/>
              <a:t>protocol </a:t>
            </a:r>
          </a:p>
          <a:p>
            <a:pPr lvl="1"/>
            <a:r>
              <a:rPr lang="en-US" sz="2800" dirty="0">
                <a:hlinkClick r:id="rId2"/>
              </a:rPr>
              <a:t>https://github.com/mimblewimble/grin/blob/master/doc/intro.md</a:t>
            </a:r>
            <a:endParaRPr lang="en-US" sz="2800" dirty="0"/>
          </a:p>
          <a:p>
            <a:pPr>
              <a:spcBef>
                <a:spcPts val="1800"/>
              </a:spcBef>
            </a:pPr>
            <a:r>
              <a:rPr lang="en-US" dirty="0"/>
              <a:t>Hiding transaction addresses + amounts</a:t>
            </a:r>
          </a:p>
          <a:p>
            <a:pPr lvl="1"/>
            <a:r>
              <a:rPr lang="en-US" dirty="0"/>
              <a:t>Based on zero-knowledge proofs</a:t>
            </a:r>
          </a:p>
          <a:p>
            <a:pPr lvl="1"/>
            <a:r>
              <a:rPr lang="en-US" dirty="0"/>
              <a:t>E.g. the </a:t>
            </a:r>
            <a:r>
              <a:rPr lang="en-US" dirty="0" err="1"/>
              <a:t>Zcash</a:t>
            </a:r>
            <a:r>
              <a:rPr lang="en-US" dirty="0"/>
              <a:t> shielded transactions, based on </a:t>
            </a:r>
            <a:r>
              <a:rPr lang="en-US" dirty="0" err="1"/>
              <a:t>zk</a:t>
            </a:r>
            <a:r>
              <a:rPr lang="en-US" dirty="0"/>
              <a:t>-SNARKs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42773A-DBAB-4EEC-A08B-3C317B2F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Transactions</a:t>
            </a:r>
          </a:p>
        </p:txBody>
      </p:sp>
    </p:spTree>
    <p:extLst>
      <p:ext uri="{BB962C8B-B14F-4D97-AF65-F5344CB8AC3E}">
        <p14:creationId xmlns:p14="http://schemas.microsoft.com/office/powerpoint/2010/main" val="71423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3143</TotalTime>
  <Words>2066</Words>
  <Application>Microsoft Office PowerPoint</Application>
  <PresentationFormat>Custom</PresentationFormat>
  <Paragraphs>435</Paragraphs>
  <Slides>51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Consolas</vt:lpstr>
      <vt:lpstr>Wingdings</vt:lpstr>
      <vt:lpstr>Wingdings 2</vt:lpstr>
      <vt:lpstr>SoftUni 16x9</vt:lpstr>
      <vt:lpstr>Privacy Coins</vt:lpstr>
      <vt:lpstr>Table of Contents</vt:lpstr>
      <vt:lpstr>Zero-Knowledge Proofs</vt:lpstr>
      <vt:lpstr>Zero-Knowledge Proof</vt:lpstr>
      <vt:lpstr>Zero Knowledge Proofs</vt:lpstr>
      <vt:lpstr>Zero Knowledge Proofs Example</vt:lpstr>
      <vt:lpstr>Zero Knowledge Proof Protocols</vt:lpstr>
      <vt:lpstr>Privacy Coins</vt:lpstr>
      <vt:lpstr>Private Transactions</vt:lpstr>
      <vt:lpstr>Zcash</vt:lpstr>
      <vt:lpstr>Zcash</vt:lpstr>
      <vt:lpstr>How Zcash Works?</vt:lpstr>
      <vt:lpstr>How Zcash Works? (2)</vt:lpstr>
      <vt:lpstr>Building Blocks of a Transaction</vt:lpstr>
      <vt:lpstr>Sending Transactions Between Shielded and Transparent Addresses</vt:lpstr>
      <vt:lpstr>Private Payment Channels</vt:lpstr>
      <vt:lpstr>Cultivating "Sapling": Faster zk-SNARKs</vt:lpstr>
      <vt:lpstr>Live Demo</vt:lpstr>
      <vt:lpstr>Hush</vt:lpstr>
      <vt:lpstr>Hush</vt:lpstr>
      <vt:lpstr>Dash</vt:lpstr>
      <vt:lpstr>Dash</vt:lpstr>
      <vt:lpstr>Dash (2)</vt:lpstr>
      <vt:lpstr>What are Masternodes?</vt:lpstr>
      <vt:lpstr>Dash – Live Demo</vt:lpstr>
      <vt:lpstr>Exercise: Playing with Dash</vt:lpstr>
      <vt:lpstr>PiVX</vt:lpstr>
      <vt:lpstr>PIVX</vt:lpstr>
      <vt:lpstr>Live Demo</vt:lpstr>
      <vt:lpstr>Monero</vt:lpstr>
      <vt:lpstr>Monero</vt:lpstr>
      <vt:lpstr>Monero (2)</vt:lpstr>
      <vt:lpstr>Live Demo</vt:lpstr>
      <vt:lpstr>How Does Monero Work?</vt:lpstr>
      <vt:lpstr>How Does Monero Work? (2)</vt:lpstr>
      <vt:lpstr>Live Demo</vt:lpstr>
      <vt:lpstr>Live Demo</vt:lpstr>
      <vt:lpstr>Ring Signatures: Untraceable Payments</vt:lpstr>
      <vt:lpstr>Ring Signatures: Untraceable Payments (2)</vt:lpstr>
      <vt:lpstr>One-Time Keys: Unlinkable Transactions</vt:lpstr>
      <vt:lpstr>Double-Spending Proof</vt:lpstr>
      <vt:lpstr>CryptoNote Blockchain Analysis Resistance</vt:lpstr>
      <vt:lpstr>Standard CryptoNote Transaction</vt:lpstr>
      <vt:lpstr>Exercise: Playing with Monero</vt:lpstr>
      <vt:lpstr>Verge</vt:lpstr>
      <vt:lpstr>Verge</vt:lpstr>
      <vt:lpstr>Bytecoin</vt:lpstr>
      <vt:lpstr>Bytecoin</vt:lpstr>
      <vt:lpstr>Summary</vt:lpstr>
      <vt:lpstr>Privacy Coins</vt:lpstr>
      <vt:lpstr>Resources</vt:lpstr>
    </vt:vector>
  </TitlesOfParts>
  <Manager/>
  <Company>Academy School of Blockchain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Privacy Coins</dc:title>
  <dc:subject>Blockchain Academy</dc:subject>
  <dc:creator>SoftUni</dc:creator>
  <cp:keywords>blockchain, training, course, academy</cp:keywords>
  <dc:description>Academy School of Blockchain: http://www.kingsland.academy</dc:description>
  <cp:lastModifiedBy>Svetlin Nakov</cp:lastModifiedBy>
  <cp:revision>143</cp:revision>
  <dcterms:created xsi:type="dcterms:W3CDTF">2014-01-02T17:00:34Z</dcterms:created>
  <dcterms:modified xsi:type="dcterms:W3CDTF">2018-02-08T08:11:55Z</dcterms:modified>
  <cp:category>blockchain, training, course, academy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